
<file path=[Content_Types].xml><?xml version="1.0" encoding="utf-8"?>
<Types xmlns="http://schemas.openxmlformats.org/package/2006/content-types">
  <Default Extension="tmp" ContentType="image/png"/>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603" r:id="rId4"/>
  </p:sldMasterIdLst>
  <p:notesMasterIdLst>
    <p:notesMasterId r:id="rId18"/>
  </p:notesMasterIdLst>
  <p:handoutMasterIdLst>
    <p:handoutMasterId r:id="rId19"/>
  </p:handoutMasterIdLst>
  <p:sldIdLst>
    <p:sldId id="1602" r:id="rId5"/>
    <p:sldId id="1598" r:id="rId6"/>
    <p:sldId id="1613" r:id="rId7"/>
    <p:sldId id="1595" r:id="rId8"/>
    <p:sldId id="1615" r:id="rId9"/>
    <p:sldId id="1616" r:id="rId10"/>
    <p:sldId id="1614" r:id="rId11"/>
    <p:sldId id="1611" r:id="rId12"/>
    <p:sldId id="1618" r:id="rId13"/>
    <p:sldId id="1596" r:id="rId14"/>
    <p:sldId id="1604" r:id="rId15"/>
    <p:sldId id="1579" r:id="rId16"/>
    <p:sldId id="1577" r:id="rId1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ront matter" id="{40B2B39E-9CDC-46B4-8BD3-EC8784DB9ACA}">
          <p14:sldIdLst>
            <p14:sldId id="1602"/>
            <p14:sldId id="1598"/>
          </p14:sldIdLst>
        </p14:section>
        <p14:section name="Build a Connector" id="{FCAE9590-1FC3-4C3E-988E-3DAD4BC4CA4C}">
          <p14:sldIdLst>
            <p14:sldId id="1613"/>
            <p14:sldId id="1595"/>
            <p14:sldId id="1615"/>
            <p14:sldId id="1616"/>
            <p14:sldId id="1614"/>
            <p14:sldId id="1611"/>
            <p14:sldId id="1618"/>
          </p14:sldIdLst>
        </p14:section>
        <p14:section name="Demo" id="{8EE917AF-4458-4A15-9565-E143984308E3}">
          <p14:sldIdLst>
            <p14:sldId id="1596"/>
          </p14:sldIdLst>
        </p14:section>
        <p14:section name="Summary" id="{2374C0DF-0261-42A5-9F32-BDACB2532B76}">
          <p14:sldIdLst>
            <p14:sldId id="1604"/>
            <p14:sldId id="1579"/>
            <p14:sldId id="1577"/>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A18"/>
    <a:srgbClr val="FFFFFF"/>
    <a:srgbClr val="E4EDF1"/>
    <a:srgbClr val="2F2F2F"/>
    <a:srgbClr val="787878"/>
    <a:srgbClr val="595959"/>
    <a:srgbClr val="A6A6A6"/>
    <a:srgbClr val="7F7F7F"/>
    <a:srgbClr val="00BCF2"/>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8802" autoAdjust="0"/>
  </p:normalViewPr>
  <p:slideViewPr>
    <p:cSldViewPr snapToGrid="0">
      <p:cViewPr varScale="1">
        <p:scale>
          <a:sx n="86" d="100"/>
          <a:sy n="86" d="100"/>
        </p:scale>
        <p:origin x="2160" y="84"/>
      </p:cViewPr>
      <p:guideLst/>
    </p:cSldViewPr>
  </p:slideViewPr>
  <p:outlineViewPr>
    <p:cViewPr>
      <p:scale>
        <a:sx n="33" d="100"/>
        <a:sy n="33" d="100"/>
      </p:scale>
      <p:origin x="0" y="-3246"/>
    </p:cViewPr>
  </p:outlineViewPr>
  <p:notesTextViewPr>
    <p:cViewPr>
      <p:scale>
        <a:sx n="3" d="2"/>
        <a:sy n="3" d="2"/>
      </p:scale>
      <p:origin x="0" y="0"/>
    </p:cViewPr>
  </p:notesTextViewPr>
  <p:sorterViewPr>
    <p:cViewPr varScale="1">
      <p:scale>
        <a:sx n="1" d="1"/>
        <a:sy n="1" d="1"/>
      </p:scale>
      <p:origin x="0" y="-1194"/>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12/12/2018 11:20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tmp>
</file>

<file path=ppt/media/image14.png>
</file>

<file path=ppt/media/image15.jpg>
</file>

<file path=ppt/media/image3.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12/12/2018 11:19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12/12/2018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3619756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12/12/2018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8148017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12/12/2018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986899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12/12/2018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483977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12/12/2018 11:19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82440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12/12/2018 11:19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891131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12/12/2018 11:22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762769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latin typeface="Segoe UI Light" pitchFamily="34" charset="0"/>
                <a:ea typeface="+mn-ea"/>
                <a:cs typeface="+mn-cs"/>
              </a:rPr>
              <a:t>Provide data in well-defined fields. Rendering is handled by host application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12/12/2018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524566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12/12/2018 11:27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9793852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12/12/2018 11:19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735964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12/12/2018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887034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various cards in playground: https://messagecardplayground.azurewebsites.net/</a:t>
            </a:r>
          </a:p>
          <a:p>
            <a:r>
              <a:rPr lang="en-US" dirty="0"/>
              <a:t>Point out that Incoming </a:t>
            </a:r>
            <a:r>
              <a:rPr lang="en-US" dirty="0" err="1"/>
              <a:t>Webhook</a:t>
            </a:r>
            <a:r>
              <a:rPr lang="en-US" dirty="0"/>
              <a:t> requires user to capture and store information. A programmatic way to do that is </a:t>
            </a:r>
            <a:r>
              <a:rPr lang="en-US"/>
              <a:t>in following section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12/12/2018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8559301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1.xml"/><Relationship Id="rId5" Type="http://schemas.openxmlformats.org/officeDocument/2006/relationships/image" Target="../media/image8.jpg"/><Relationship Id="rId4" Type="http://schemas.openxmlformats.org/officeDocument/2006/relationships/image" Target="../media/image7.jp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11.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40644062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5">
    <p:spTree>
      <p:nvGrpSpPr>
        <p:cNvPr id="1" name=""/>
        <p:cNvGrpSpPr/>
        <p:nvPr/>
      </p:nvGrpSpPr>
      <p:grpSpPr>
        <a:xfrm>
          <a:off x="0" y="0"/>
          <a:ext cx="0" cy="0"/>
          <a:chOff x="0" y="0"/>
          <a:chExt cx="0" cy="0"/>
        </a:xfrm>
      </p:grpSpPr>
      <p:sp>
        <p:nvSpPr>
          <p:cNvPr id="3" name="Rectangle 2"/>
          <p:cNvSpPr/>
          <p:nvPr userDrawn="1"/>
        </p:nvSpPr>
        <p:spPr bwMode="auto">
          <a:xfrm>
            <a:off x="465135" y="1631569"/>
            <a:ext cx="5527103"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4621044" cy="2459482"/>
          </a:xfrm>
        </p:spPr>
        <p:txBody>
          <a:bodyPr>
            <a:noAutofit/>
          </a:bodyPr>
          <a:lstStyle>
            <a:lvl1pPr marL="0" indent="0">
              <a:buNone/>
              <a:defRPr sz="2000"/>
            </a:lvl1pPr>
          </a:lstStyle>
          <a:p>
            <a:pPr lvl="0"/>
            <a:r>
              <a:rPr lang="en-US" dirty="0"/>
              <a:t>Picture</a:t>
            </a:r>
          </a:p>
        </p:txBody>
      </p:sp>
      <p:sp>
        <p:nvSpPr>
          <p:cNvPr id="8" name="Rectangle 7"/>
          <p:cNvSpPr/>
          <p:nvPr userDrawn="1"/>
        </p:nvSpPr>
        <p:spPr bwMode="auto">
          <a:xfrm>
            <a:off x="6460554" y="1631569"/>
            <a:ext cx="5537772"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5: two columns images and text</a:t>
            </a:r>
          </a:p>
        </p:txBody>
      </p:sp>
      <p:sp>
        <p:nvSpPr>
          <p:cNvPr id="5" name="Text Placeholder 4"/>
          <p:cNvSpPr>
            <a:spLocks noGrp="1"/>
          </p:cNvSpPr>
          <p:nvPr>
            <p:ph type="body" sz="quarter" idx="11" hasCustomPrompt="1"/>
          </p:nvPr>
        </p:nvSpPr>
        <p:spPr>
          <a:xfrm>
            <a:off x="465138" y="5026024"/>
            <a:ext cx="5527100"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6460554" y="5026024"/>
            <a:ext cx="5537771"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8" name="Content Placeholder 15"/>
          <p:cNvSpPr>
            <a:spLocks noGrp="1"/>
          </p:cNvSpPr>
          <p:nvPr>
            <p:ph sz="quarter" idx="19" hasCustomPrompt="1"/>
          </p:nvPr>
        </p:nvSpPr>
        <p:spPr>
          <a:xfrm>
            <a:off x="6916366" y="1997075"/>
            <a:ext cx="461364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68979627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91999607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2917755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8370498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9112531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328914709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338014350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36837533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62180995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263941924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chemeClr val="bg2"/>
        </a:solidFill>
        <a:effectLst/>
      </p:bgPr>
    </p:bg>
    <p:spTree>
      <p:nvGrpSpPr>
        <p:cNvPr id="1" name=""/>
        <p:cNvGrpSpPr/>
        <p:nvPr/>
      </p:nvGrpSpPr>
      <p:grpSpPr>
        <a:xfrm>
          <a:off x="0" y="0"/>
          <a:ext cx="0" cy="0"/>
          <a:chOff x="0" y="0"/>
          <a:chExt cx="0" cy="0"/>
        </a:xfrm>
      </p:grpSpPr>
      <p:pic>
        <p:nvPicPr>
          <p:cNvPr id="7" name="Picture 6" descr="A person sitting on a table&#10;&#10;Description generated with high confidence">
            <a:extLst>
              <a:ext uri="{FF2B5EF4-FFF2-40B4-BE49-F238E27FC236}">
                <a16:creationId xmlns:a16="http://schemas.microsoft.com/office/drawing/2014/main" id="{F11DA543-0F9E-4B04-892C-D65049C57D8C}"/>
              </a:ext>
            </a:extLst>
          </p:cNvPr>
          <p:cNvPicPr>
            <a:picLocks noChangeAspect="1"/>
          </p:cNvPicPr>
          <p:nvPr userDrawn="1"/>
        </p:nvPicPr>
        <p:blipFill>
          <a:blip r:embed="rId2"/>
          <a:stretch>
            <a:fillRect/>
          </a:stretch>
        </p:blipFill>
        <p:spPr>
          <a:xfrm>
            <a:off x="1942064" y="0"/>
            <a:ext cx="10494411" cy="6994525"/>
          </a:xfrm>
          <a:prstGeom prst="rect">
            <a:avLst/>
          </a:prstGeom>
        </p:spPr>
      </p:pic>
      <p:sp>
        <p:nvSpPr>
          <p:cNvPr id="6" name="Rectangle 5">
            <a:extLst>
              <a:ext uri="{FF2B5EF4-FFF2-40B4-BE49-F238E27FC236}">
                <a16:creationId xmlns:a16="http://schemas.microsoft.com/office/drawing/2014/main" id="{999822E0-3943-4958-9602-E81F85DC44DB}"/>
              </a:ext>
            </a:extLst>
          </p:cNvPr>
          <p:cNvSpPr/>
          <p:nvPr userDrawn="1"/>
        </p:nvSpPr>
        <p:spPr bwMode="auto">
          <a:xfrm>
            <a:off x="0" y="0"/>
            <a:ext cx="6295869" cy="6994525"/>
          </a:xfrm>
          <a:prstGeom prst="rect">
            <a:avLst/>
          </a:prstGeom>
          <a:gradFill flip="none" rotWithShape="1">
            <a:gsLst>
              <a:gs pos="56000">
                <a:srgbClr val="E5E5E4">
                  <a:lumMod val="65000"/>
                  <a:lumOff val="35000"/>
                </a:srgb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9579765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12003747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235910572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40938451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2257462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33294506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9913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13671549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70724588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438873094"/>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3938942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67811845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79949417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75015923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7"/>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979156445"/>
      </p:ext>
    </p:extLst>
  </p:cSld>
  <p:clrMap bg1="lt1" tx1="dk1" bg2="lt2" tx2="dk2" accent1="accent1" accent2="accent2" accent3="accent3" accent4="accent4" accent5="accent5" accent6="accent6" hlink="hlink" folHlink="folHlink"/>
  <p:sldLayoutIdLst>
    <p:sldLayoutId id="2147484604" r:id="rId1"/>
    <p:sldLayoutId id="2147484607" r:id="rId2"/>
    <p:sldLayoutId id="2147484608" r:id="rId3"/>
    <p:sldLayoutId id="2147484609" r:id="rId4"/>
    <p:sldLayoutId id="2147484610" r:id="rId5"/>
    <p:sldLayoutId id="2147484611" r:id="rId6"/>
    <p:sldLayoutId id="2147484612" r:id="rId7"/>
    <p:sldLayoutId id="2147484613" r:id="rId8"/>
    <p:sldLayoutId id="2147484614" r:id="rId9"/>
    <p:sldLayoutId id="2147484615" r:id="rId10"/>
    <p:sldLayoutId id="2147484616" r:id="rId11"/>
    <p:sldLayoutId id="2147484617" r:id="rId12"/>
    <p:sldLayoutId id="2147484618" r:id="rId13"/>
    <p:sldLayoutId id="2147484619" r:id="rId14"/>
    <p:sldLayoutId id="2147484622" r:id="rId15"/>
    <p:sldLayoutId id="2147484623" r:id="rId16"/>
    <p:sldLayoutId id="2147484624" r:id="rId17"/>
    <p:sldLayoutId id="2147484625" r:id="rId18"/>
    <p:sldLayoutId id="2147484626" r:id="rId19"/>
    <p:sldLayoutId id="2147484627" r:id="rId20"/>
    <p:sldLayoutId id="2147484628" r:id="rId21"/>
    <p:sldLayoutId id="2147484629" r:id="rId22"/>
    <p:sldLayoutId id="2147484630" r:id="rId23"/>
    <p:sldLayoutId id="2147484631" r:id="rId24"/>
    <p:sldLayoutId id="2147484632" r:id="rId25"/>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E50A6-31FD-439C-BB09-044C3BD47BB5}"/>
              </a:ext>
            </a:extLst>
          </p:cNvPr>
          <p:cNvSpPr>
            <a:spLocks noGrp="1"/>
          </p:cNvSpPr>
          <p:nvPr>
            <p:ph type="title"/>
          </p:nvPr>
        </p:nvSpPr>
        <p:spPr>
          <a:xfrm>
            <a:off x="465138" y="2366468"/>
            <a:ext cx="5999458" cy="1828800"/>
          </a:xfrm>
        </p:spPr>
        <p:txBody>
          <a:bodyPr/>
          <a:lstStyle/>
          <a:p>
            <a:r>
              <a:rPr lang="en-US" dirty="0"/>
              <a:t>Build a basic Connector</a:t>
            </a:r>
          </a:p>
        </p:txBody>
      </p:sp>
      <p:sp>
        <p:nvSpPr>
          <p:cNvPr id="4" name="Text Placeholder 3">
            <a:extLst>
              <a:ext uri="{FF2B5EF4-FFF2-40B4-BE49-F238E27FC236}">
                <a16:creationId xmlns:a16="http://schemas.microsoft.com/office/drawing/2014/main" id="{892B0493-1FB0-43EB-BC78-E853B3770FCC}"/>
              </a:ext>
            </a:extLst>
          </p:cNvPr>
          <p:cNvSpPr>
            <a:spLocks noGrp="1"/>
          </p:cNvSpPr>
          <p:nvPr>
            <p:ph type="body" sz="quarter" idx="12"/>
          </p:nvPr>
        </p:nvSpPr>
        <p:spPr>
          <a:xfrm>
            <a:off x="472032" y="4160911"/>
            <a:ext cx="8527440" cy="730183"/>
          </a:xfrm>
        </p:spPr>
        <p:txBody>
          <a:bodyPr/>
          <a:lstStyle/>
          <a:p>
            <a:r>
              <a:rPr lang="en-US" dirty="0"/>
              <a:t>Build a Connector</a:t>
            </a:r>
          </a:p>
        </p:txBody>
      </p:sp>
    </p:spTree>
    <p:extLst>
      <p:ext uri="{BB962C8B-B14F-4D97-AF65-F5344CB8AC3E}">
        <p14:creationId xmlns:p14="http://schemas.microsoft.com/office/powerpoint/2010/main" val="3742582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0CFDAB-0D91-4480-BFAA-B7BA62BBC19A}"/>
              </a:ext>
            </a:extLst>
          </p:cNvPr>
          <p:cNvSpPr>
            <a:spLocks noGrp="1"/>
          </p:cNvSpPr>
          <p:nvPr>
            <p:ph type="title"/>
          </p:nvPr>
        </p:nvSpPr>
        <p:spPr/>
        <p:txBody>
          <a:bodyPr/>
          <a:lstStyle/>
          <a:p>
            <a:r>
              <a:rPr lang="en-US" dirty="0"/>
              <a:t>Demo</a:t>
            </a:r>
            <a:br>
              <a:rPr lang="en-US" dirty="0"/>
            </a:br>
            <a:r>
              <a:rPr lang="en-US" sz="2800" dirty="0"/>
              <a:t>Add Connector functionality to existing web site</a:t>
            </a:r>
            <a:endParaRPr lang="en-US" dirty="0"/>
          </a:p>
        </p:txBody>
      </p:sp>
    </p:spTree>
    <p:extLst>
      <p:ext uri="{BB962C8B-B14F-4D97-AF65-F5344CB8AC3E}">
        <p14:creationId xmlns:p14="http://schemas.microsoft.com/office/powerpoint/2010/main" val="70581826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47349F-0B8F-4D12-A39C-718C1C57DDFF}"/>
              </a:ext>
            </a:extLst>
          </p:cNvPr>
          <p:cNvSpPr>
            <a:spLocks noGrp="1"/>
          </p:cNvSpPr>
          <p:nvPr>
            <p:ph type="title"/>
          </p:nvPr>
        </p:nvSpPr>
        <p:spPr>
          <a:xfrm>
            <a:off x="454864" y="1843063"/>
            <a:ext cx="11533187" cy="411162"/>
          </a:xfrm>
        </p:spPr>
        <p:txBody>
          <a:bodyPr/>
          <a:lstStyle/>
          <a:p>
            <a:r>
              <a:rPr lang="en-US" dirty="0"/>
              <a:t>Summary</a:t>
            </a:r>
          </a:p>
        </p:txBody>
      </p:sp>
      <p:pic>
        <p:nvPicPr>
          <p:cNvPr id="9" name="Picture 8" descr="A group of people sitting in front of a window&#10;&#10;Description generated with very high confidence">
            <a:extLst>
              <a:ext uri="{FF2B5EF4-FFF2-40B4-BE49-F238E27FC236}">
                <a16:creationId xmlns:a16="http://schemas.microsoft.com/office/drawing/2014/main" id="{28866A77-3DD1-476F-AC91-45FB99AD787E}"/>
              </a:ext>
            </a:extLst>
          </p:cNvPr>
          <p:cNvPicPr>
            <a:picLocks noChangeAspect="1"/>
          </p:cNvPicPr>
          <p:nvPr/>
        </p:nvPicPr>
        <p:blipFill rotWithShape="1">
          <a:blip r:embed="rId3"/>
          <a:srcRect l="17769" r="19823"/>
          <a:stretch/>
        </p:blipFill>
        <p:spPr>
          <a:xfrm>
            <a:off x="5887092" y="0"/>
            <a:ext cx="6549383" cy="6994525"/>
          </a:xfrm>
          <a:prstGeom prst="rect">
            <a:avLst/>
          </a:prstGeom>
        </p:spPr>
      </p:pic>
      <p:sp>
        <p:nvSpPr>
          <p:cNvPr id="10" name="Text Placeholder 6">
            <a:extLst>
              <a:ext uri="{FF2B5EF4-FFF2-40B4-BE49-F238E27FC236}">
                <a16:creationId xmlns:a16="http://schemas.microsoft.com/office/drawing/2014/main" id="{61D48218-75E0-4C6C-BFA7-A1010BADED35}"/>
              </a:ext>
            </a:extLst>
          </p:cNvPr>
          <p:cNvSpPr txBox="1">
            <a:spLocks/>
          </p:cNvSpPr>
          <p:nvPr/>
        </p:nvSpPr>
        <p:spPr>
          <a:xfrm>
            <a:off x="465138" y="2621905"/>
            <a:ext cx="5653087" cy="230832"/>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b="1" kern="1200" spc="0" baseline="0">
                <a:solidFill>
                  <a:schemeClr val="tx1"/>
                </a:solidFill>
                <a:latin typeface="+mn-lt"/>
                <a:ea typeface="+mn-ea"/>
                <a:cs typeface="+mn-cs"/>
              </a:defRPr>
            </a:lvl1pPr>
            <a:lvl2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p>
        </p:txBody>
      </p:sp>
    </p:spTree>
    <p:extLst>
      <p:ext uri="{BB962C8B-B14F-4D97-AF65-F5344CB8AC3E}">
        <p14:creationId xmlns:p14="http://schemas.microsoft.com/office/powerpoint/2010/main" val="365167278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AF57B9-153D-4F20-AFE4-538E3E162F83}"/>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242501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526979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4">
            <a:extLst>
              <a:ext uri="{FF2B5EF4-FFF2-40B4-BE49-F238E27FC236}">
                <a16:creationId xmlns:a16="http://schemas.microsoft.com/office/drawing/2014/main" id="{E99C4E3B-1616-48E8-8693-6C4E1DE00396}"/>
              </a:ext>
            </a:extLst>
          </p:cNvPr>
          <p:cNvSpPr txBox="1">
            <a:spLocks/>
          </p:cNvSpPr>
          <p:nvPr/>
        </p:nvSpPr>
        <p:spPr>
          <a:xfrm>
            <a:off x="465138" y="2853531"/>
            <a:ext cx="3914774" cy="3862387"/>
          </a:xfrm>
          <a:prstGeom prst="rect">
            <a:avLst/>
          </a:prstGeom>
        </p:spPr>
        <p:txBody>
          <a:bodyPr vert="horz" wrap="square" lIns="0" tIns="0" rIns="0" bIns="0" rtlCol="0">
            <a:noAutofit/>
          </a:bodyPr>
          <a:lstStyle>
            <a:lvl1pPr marL="0" marR="0" indent="0" algn="l" defTabSz="517525"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50" baseline="0">
                <a:solidFill>
                  <a:schemeClr val="accent1"/>
                </a:solidFill>
                <a:latin typeface="+mj-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spcBef>
                <a:spcPts val="1200"/>
              </a:spcBef>
            </a:pPr>
            <a:r>
              <a:rPr lang="en-US" sz="2000" dirty="0">
                <a:solidFill>
                  <a:srgbClr val="D83B01"/>
                </a:solidFill>
              </a:rPr>
              <a:t>Connector Registration and Configuration</a:t>
            </a:r>
          </a:p>
          <a:p>
            <a:pPr lvl="0">
              <a:spcBef>
                <a:spcPts val="1200"/>
              </a:spcBef>
            </a:pPr>
            <a:r>
              <a:rPr lang="en-US" sz="2000" dirty="0">
                <a:solidFill>
                  <a:srgbClr val="D83B01"/>
                </a:solidFill>
              </a:rPr>
              <a:t>Developing a Configuration Page</a:t>
            </a:r>
          </a:p>
          <a:p>
            <a:pPr lvl="0">
              <a:spcBef>
                <a:spcPts val="1200"/>
              </a:spcBef>
            </a:pPr>
            <a:r>
              <a:rPr lang="en-US" sz="2000" dirty="0">
                <a:solidFill>
                  <a:srgbClr val="D83B01"/>
                </a:solidFill>
              </a:rPr>
              <a:t>Security and Storage requirements</a:t>
            </a:r>
          </a:p>
          <a:p>
            <a:pPr lvl="0">
              <a:spcBef>
                <a:spcPts val="1200"/>
              </a:spcBef>
            </a:pPr>
            <a:r>
              <a:rPr lang="en-US" sz="2000" dirty="0">
                <a:solidFill>
                  <a:srgbClr val="D83B01"/>
                </a:solidFill>
              </a:rPr>
              <a:t>Integrating with External Services </a:t>
            </a:r>
          </a:p>
          <a:p>
            <a:pPr lvl="0">
              <a:spcBef>
                <a:spcPts val="1200"/>
              </a:spcBef>
            </a:pPr>
            <a:r>
              <a:rPr lang="en-US" sz="2000" dirty="0">
                <a:solidFill>
                  <a:srgbClr val="D83B01"/>
                </a:solidFill>
              </a:rPr>
              <a:t>Demo</a:t>
            </a:r>
          </a:p>
        </p:txBody>
      </p:sp>
      <p:sp>
        <p:nvSpPr>
          <p:cNvPr id="6" name="Title 3">
            <a:extLst>
              <a:ext uri="{FF2B5EF4-FFF2-40B4-BE49-F238E27FC236}">
                <a16:creationId xmlns:a16="http://schemas.microsoft.com/office/drawing/2014/main" id="{24911FCC-9272-4798-A387-D79B9D44C273}"/>
              </a:ext>
            </a:extLst>
          </p:cNvPr>
          <p:cNvSpPr txBox="1">
            <a:spLocks/>
          </p:cNvSpPr>
          <p:nvPr/>
        </p:nvSpPr>
        <p:spPr>
          <a:xfrm>
            <a:off x="465138" y="1709737"/>
            <a:ext cx="3768932" cy="917575"/>
          </a:xfrm>
          <a:prstGeom prst="rect">
            <a:avLst/>
          </a:prstGeom>
        </p:spPr>
        <p:txBody>
          <a:bodyPr vert="horz" wrap="square" lIns="0" tIns="0" rIns="0" bIns="0" rtlCol="0" anchor="t">
            <a:noAutofit/>
          </a:bodyPr>
          <a:lstStyle>
            <a:lvl1pPr algn="l" defTabSz="932742" rtl="0" eaLnBrk="1" latinLnBrk="0" hangingPunct="1">
              <a:lnSpc>
                <a:spcPct val="90000"/>
              </a:lnSpc>
              <a:spcBef>
                <a:spcPct val="0"/>
              </a:spcBef>
              <a:buNone/>
              <a:defRPr lang="en-US" sz="1800" b="0" kern="1200" cap="none" spc="-50" baseline="0">
                <a:ln w="3175">
                  <a:noFill/>
                </a:ln>
                <a:solidFill>
                  <a:schemeClr val="tx1"/>
                </a:solidFill>
                <a:effectLst/>
                <a:latin typeface="+mj-lt"/>
                <a:ea typeface="+mn-ea"/>
                <a:cs typeface="Segoe UI" pitchFamily="34" charset="0"/>
              </a:defRPr>
            </a:lvl1pPr>
          </a:lstStyle>
          <a:p>
            <a:r>
              <a:rPr lang="en-US" sz="2800" dirty="0"/>
              <a:t>Build a Connector</a:t>
            </a:r>
          </a:p>
        </p:txBody>
      </p:sp>
      <p:pic>
        <p:nvPicPr>
          <p:cNvPr id="3" name="Picture 2" descr="A person using a computer&#10;&#10;Description generated with very high confidence">
            <a:extLst>
              <a:ext uri="{FF2B5EF4-FFF2-40B4-BE49-F238E27FC236}">
                <a16:creationId xmlns:a16="http://schemas.microsoft.com/office/drawing/2014/main" id="{244DBC80-19AA-4F1B-BCF0-8EB36D170D28}"/>
              </a:ext>
            </a:extLst>
          </p:cNvPr>
          <p:cNvPicPr>
            <a:picLocks noChangeAspect="1"/>
          </p:cNvPicPr>
          <p:nvPr/>
        </p:nvPicPr>
        <p:blipFill rotWithShape="1">
          <a:blip r:embed="rId3"/>
          <a:srcRect l="5204" r="24808"/>
          <a:stretch/>
        </p:blipFill>
        <p:spPr>
          <a:xfrm flipH="1">
            <a:off x="5091545" y="0"/>
            <a:ext cx="7344930"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0C889-D88B-4F28-ABA2-8C48D961D9F7}"/>
              </a:ext>
            </a:extLst>
          </p:cNvPr>
          <p:cNvSpPr>
            <a:spLocks noGrp="1"/>
          </p:cNvSpPr>
          <p:nvPr>
            <p:ph type="title"/>
          </p:nvPr>
        </p:nvSpPr>
        <p:spPr/>
        <p:txBody>
          <a:bodyPr/>
          <a:lstStyle/>
          <a:p>
            <a:r>
              <a:rPr lang="en-US" dirty="0"/>
              <a:t>Connector Registration and Configuration </a:t>
            </a:r>
          </a:p>
        </p:txBody>
      </p:sp>
      <p:sp>
        <p:nvSpPr>
          <p:cNvPr id="7" name="Text Placeholder 6">
            <a:extLst>
              <a:ext uri="{FF2B5EF4-FFF2-40B4-BE49-F238E27FC236}">
                <a16:creationId xmlns:a16="http://schemas.microsoft.com/office/drawing/2014/main" id="{D4380CE4-C31E-4902-810D-DF5D25FCCD50}"/>
              </a:ext>
            </a:extLst>
          </p:cNvPr>
          <p:cNvSpPr>
            <a:spLocks noGrp="1"/>
          </p:cNvSpPr>
          <p:nvPr>
            <p:ph type="body" sz="quarter" idx="11"/>
          </p:nvPr>
        </p:nvSpPr>
        <p:spPr>
          <a:xfrm>
            <a:off x="465138" y="1895478"/>
            <a:ext cx="5653087" cy="3347070"/>
          </a:xfrm>
        </p:spPr>
        <p:txBody>
          <a:bodyPr/>
          <a:lstStyle/>
          <a:p>
            <a:pPr lvl="0"/>
            <a:r>
              <a:rPr lang="en-US" sz="1800" dirty="0"/>
              <a:t>Connector Configuration page</a:t>
            </a:r>
          </a:p>
          <a:p>
            <a:pPr lvl="0"/>
            <a:r>
              <a:rPr lang="en-US" b="0" dirty="0">
                <a:solidFill>
                  <a:srgbClr val="2F2F2F"/>
                </a:solidFill>
                <a:latin typeface="+mj-lt"/>
              </a:rPr>
              <a:t>Specified in Connector Developer Dashboard</a:t>
            </a:r>
          </a:p>
          <a:p>
            <a:pPr lvl="0"/>
            <a:r>
              <a:rPr lang="en-US" b="0" dirty="0">
                <a:solidFill>
                  <a:srgbClr val="2F2F2F"/>
                </a:solidFill>
                <a:latin typeface="+mj-lt"/>
              </a:rPr>
              <a:t>Hosted by developer</a:t>
            </a:r>
          </a:p>
          <a:p>
            <a:r>
              <a:rPr lang="en-US" b="0" dirty="0">
                <a:solidFill>
                  <a:srgbClr val="2F2F2F"/>
                </a:solidFill>
                <a:latin typeface="+mj-lt"/>
              </a:rPr>
              <a:t>Must be hosted at a  domain listed on dashboard</a:t>
            </a:r>
          </a:p>
          <a:p>
            <a:pPr lvl="0"/>
            <a:r>
              <a:rPr lang="en-US" b="0" dirty="0">
                <a:solidFill>
                  <a:srgbClr val="2F2F2F"/>
                </a:solidFill>
                <a:latin typeface="+mj-lt"/>
              </a:rPr>
              <a:t>Loaded in IFRAME in application</a:t>
            </a:r>
          </a:p>
          <a:p>
            <a:pPr lvl="0"/>
            <a:endParaRPr lang="en-US" b="0" dirty="0">
              <a:solidFill>
                <a:srgbClr val="2F2F2F"/>
              </a:solidFill>
              <a:latin typeface="+mj-lt"/>
            </a:endParaRPr>
          </a:p>
          <a:p>
            <a:pPr lvl="0"/>
            <a:r>
              <a:rPr lang="en-US" sz="1800" dirty="0"/>
              <a:t>Connector Instances</a:t>
            </a:r>
          </a:p>
          <a:p>
            <a:pPr lvl="0"/>
            <a:r>
              <a:rPr lang="en-US" b="0" dirty="0">
                <a:solidFill>
                  <a:srgbClr val="2F2F2F"/>
                </a:solidFill>
                <a:latin typeface="+mj-lt"/>
              </a:rPr>
              <a:t>Connector can be configured for multiple Inboxes/Channels</a:t>
            </a:r>
          </a:p>
          <a:p>
            <a:pPr lvl="0"/>
            <a:r>
              <a:rPr lang="en-US" b="0" dirty="0">
                <a:solidFill>
                  <a:srgbClr val="2F2F2F"/>
                </a:solidFill>
                <a:latin typeface="+mj-lt"/>
              </a:rPr>
              <a:t>A connector can have multiple instances for same inbox/channel</a:t>
            </a:r>
          </a:p>
          <a:p>
            <a:pPr marL="285750" lvl="0" indent="-285750">
              <a:buFont typeface="Arial" panose="020B0604020202020204" pitchFamily="34" charset="0"/>
              <a:buChar char="•"/>
            </a:pPr>
            <a:r>
              <a:rPr lang="en-US" b="0" dirty="0">
                <a:solidFill>
                  <a:srgbClr val="2F2F2F"/>
                </a:solidFill>
                <a:latin typeface="+mj-lt"/>
              </a:rPr>
              <a:t>Store configuration data for each instance</a:t>
            </a:r>
          </a:p>
        </p:txBody>
      </p:sp>
      <p:pic>
        <p:nvPicPr>
          <p:cNvPr id="5" name="Picture 4">
            <a:extLst>
              <a:ext uri="{FF2B5EF4-FFF2-40B4-BE49-F238E27FC236}">
                <a16:creationId xmlns:a16="http://schemas.microsoft.com/office/drawing/2014/main" id="{0CA086FE-8337-4DB9-88DE-3478B84365D3}"/>
              </a:ext>
            </a:extLst>
          </p:cNvPr>
          <p:cNvPicPr>
            <a:picLocks noChangeAspect="1"/>
          </p:cNvPicPr>
          <p:nvPr/>
        </p:nvPicPr>
        <p:blipFill>
          <a:blip r:embed="rId3"/>
          <a:stretch>
            <a:fillRect/>
          </a:stretch>
        </p:blipFill>
        <p:spPr>
          <a:xfrm>
            <a:off x="8322067" y="173245"/>
            <a:ext cx="3676258" cy="6648034"/>
          </a:xfrm>
          <a:prstGeom prst="rect">
            <a:avLst/>
          </a:prstGeom>
        </p:spPr>
      </p:pic>
    </p:spTree>
    <p:extLst>
      <p:ext uri="{BB962C8B-B14F-4D97-AF65-F5344CB8AC3E}">
        <p14:creationId xmlns:p14="http://schemas.microsoft.com/office/powerpoint/2010/main" val="44873387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0A725-B2D0-4EF8-A26E-B5957F7E411A}"/>
              </a:ext>
            </a:extLst>
          </p:cNvPr>
          <p:cNvSpPr>
            <a:spLocks noGrp="1"/>
          </p:cNvSpPr>
          <p:nvPr>
            <p:ph type="title"/>
          </p:nvPr>
        </p:nvSpPr>
        <p:spPr/>
        <p:txBody>
          <a:bodyPr/>
          <a:lstStyle/>
          <a:p>
            <a:r>
              <a:rPr lang="en-US" dirty="0"/>
              <a:t>Inline Connector Experience (Preview)</a:t>
            </a:r>
          </a:p>
        </p:txBody>
      </p:sp>
      <p:sp>
        <p:nvSpPr>
          <p:cNvPr id="8" name="Text Placeholder 6">
            <a:extLst>
              <a:ext uri="{FF2B5EF4-FFF2-40B4-BE49-F238E27FC236}">
                <a16:creationId xmlns:a16="http://schemas.microsoft.com/office/drawing/2014/main" id="{7FD5A0C9-E05F-4C9A-82C6-83C2070528BB}"/>
              </a:ext>
            </a:extLst>
          </p:cNvPr>
          <p:cNvSpPr>
            <a:spLocks noGrp="1"/>
          </p:cNvSpPr>
          <p:nvPr>
            <p:ph type="body" sz="quarter" idx="10"/>
          </p:nvPr>
        </p:nvSpPr>
        <p:spPr>
          <a:xfrm>
            <a:off x="465138" y="1799478"/>
            <a:ext cx="5531215" cy="4801251"/>
          </a:xfrm>
        </p:spPr>
        <p:txBody>
          <a:bodyPr/>
          <a:lstStyle/>
          <a:p>
            <a:r>
              <a:rPr lang="en-US" sz="2000" b="0" dirty="0">
                <a:solidFill>
                  <a:schemeClr val="accent1"/>
                </a:solidFill>
                <a:latin typeface="+mj-lt"/>
              </a:rPr>
              <a:t>Integrating the configuration experience</a:t>
            </a:r>
          </a:p>
          <a:p>
            <a:pPr marL="285750" indent="-285750">
              <a:spcBef>
                <a:spcPts val="1200"/>
              </a:spcBef>
              <a:buFont typeface="Arial" panose="020B0604020202020204" pitchFamily="34" charset="0"/>
              <a:buChar char="•"/>
            </a:pPr>
            <a:r>
              <a:rPr lang="en-US" sz="1800" dirty="0">
                <a:latin typeface="+mj-lt"/>
              </a:rPr>
              <a:t>The user clicks on your connector to begin the configuration process.</a:t>
            </a:r>
          </a:p>
          <a:p>
            <a:pPr marL="285750" indent="-285750">
              <a:spcBef>
                <a:spcPts val="1200"/>
              </a:spcBef>
              <a:buFont typeface="Arial" panose="020B0604020202020204" pitchFamily="34" charset="0"/>
              <a:buChar char="•"/>
            </a:pPr>
            <a:r>
              <a:rPr lang="en-US" sz="1800" dirty="0">
                <a:latin typeface="+mj-lt"/>
              </a:rPr>
              <a:t>Teams will load your configuration experience in line.</a:t>
            </a:r>
          </a:p>
          <a:p>
            <a:pPr marL="285750" indent="-285750">
              <a:spcBef>
                <a:spcPts val="1200"/>
              </a:spcBef>
              <a:buFont typeface="Arial" panose="020B0604020202020204" pitchFamily="34" charset="0"/>
              <a:buChar char="•"/>
            </a:pPr>
            <a:r>
              <a:rPr lang="en-US" sz="1800" dirty="0">
                <a:latin typeface="+mj-lt"/>
              </a:rPr>
              <a:t>The user interacts with your web experience to complete the configuration.</a:t>
            </a:r>
          </a:p>
          <a:p>
            <a:pPr marL="285750" indent="-285750">
              <a:spcBef>
                <a:spcPts val="1200"/>
              </a:spcBef>
              <a:buFont typeface="Arial" panose="020B0604020202020204" pitchFamily="34" charset="0"/>
              <a:buChar char="•"/>
            </a:pPr>
            <a:r>
              <a:rPr lang="en-US" sz="1800" dirty="0">
                <a:latin typeface="+mj-lt"/>
              </a:rPr>
              <a:t>The user presses "Save", which triggers a callback in your code.</a:t>
            </a:r>
          </a:p>
          <a:p>
            <a:pPr marL="285750" indent="-285750">
              <a:spcBef>
                <a:spcPts val="1200"/>
              </a:spcBef>
              <a:buFont typeface="Arial" panose="020B0604020202020204" pitchFamily="34" charset="0"/>
              <a:buChar char="•"/>
            </a:pPr>
            <a:r>
              <a:rPr lang="en-US" sz="1800" dirty="0">
                <a:latin typeface="+mj-lt"/>
              </a:rPr>
              <a:t>Your code will process the save event by retrieving the webhook settings Your code should then store the webhook to post events later.</a:t>
            </a:r>
          </a:p>
          <a:p>
            <a:endParaRPr lang="en-US" sz="1800" dirty="0"/>
          </a:p>
        </p:txBody>
      </p:sp>
      <p:pic>
        <p:nvPicPr>
          <p:cNvPr id="1026" name="Picture 2" descr="Screenshot of a dialog box showing a list of available Connectors, with a button for adding each one">
            <a:extLst>
              <a:ext uri="{FF2B5EF4-FFF2-40B4-BE49-F238E27FC236}">
                <a16:creationId xmlns:a16="http://schemas.microsoft.com/office/drawing/2014/main" id="{0B849BDB-AB63-4455-A279-E75DEE372DC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6608496" y="1799478"/>
            <a:ext cx="5362840" cy="33955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402973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688840-F39A-4A9B-B8CA-BC518B2AD42D}"/>
              </a:ext>
            </a:extLst>
          </p:cNvPr>
          <p:cNvSpPr>
            <a:spLocks noGrp="1"/>
          </p:cNvSpPr>
          <p:nvPr>
            <p:ph type="title"/>
          </p:nvPr>
        </p:nvSpPr>
        <p:spPr/>
        <p:txBody>
          <a:bodyPr/>
          <a:lstStyle/>
          <a:p>
            <a:r>
              <a:rPr lang="en-US" dirty="0"/>
              <a:t>Developing a Configuration page</a:t>
            </a:r>
          </a:p>
        </p:txBody>
      </p:sp>
      <p:sp>
        <p:nvSpPr>
          <p:cNvPr id="8" name="Text Placeholder 7">
            <a:extLst>
              <a:ext uri="{FF2B5EF4-FFF2-40B4-BE49-F238E27FC236}">
                <a16:creationId xmlns:a16="http://schemas.microsoft.com/office/drawing/2014/main" id="{BE567A16-5BA2-4D84-ADAC-D9E5F7FCC91A}"/>
              </a:ext>
            </a:extLst>
          </p:cNvPr>
          <p:cNvSpPr>
            <a:spLocks noGrp="1"/>
          </p:cNvSpPr>
          <p:nvPr>
            <p:ph type="body" sz="quarter" idx="11"/>
          </p:nvPr>
        </p:nvSpPr>
        <p:spPr>
          <a:xfrm>
            <a:off x="465138" y="2005456"/>
            <a:ext cx="5653087" cy="3103542"/>
          </a:xfrm>
        </p:spPr>
        <p:txBody>
          <a:bodyPr/>
          <a:lstStyle/>
          <a:p>
            <a:r>
              <a:rPr lang="en-US" sz="1800" dirty="0"/>
              <a:t>JavaScript</a:t>
            </a:r>
          </a:p>
          <a:p>
            <a:r>
              <a:rPr lang="en-US" b="0" dirty="0">
                <a:solidFill>
                  <a:srgbClr val="000A18"/>
                </a:solidFill>
              </a:rPr>
              <a:t>Include Teams JavaScript Library</a:t>
            </a:r>
          </a:p>
          <a:p>
            <a:r>
              <a:rPr lang="en-US" b="0" dirty="0">
                <a:solidFill>
                  <a:srgbClr val="000A18"/>
                </a:solidFill>
              </a:rPr>
              <a:t>Save button is disabled by default</a:t>
            </a:r>
          </a:p>
          <a:p>
            <a:pPr marL="285750" indent="-285750">
              <a:buFont typeface="Arial" panose="020B0604020202020204" pitchFamily="34" charset="0"/>
              <a:buChar char="•"/>
            </a:pPr>
            <a:r>
              <a:rPr lang="en-US" b="0" dirty="0">
                <a:solidFill>
                  <a:srgbClr val="000A18"/>
                </a:solidFill>
              </a:rPr>
              <a:t>Call </a:t>
            </a:r>
            <a:r>
              <a:rPr lang="en-US" b="0" dirty="0" err="1">
                <a:solidFill>
                  <a:srgbClr val="000A18"/>
                </a:solidFill>
                <a:latin typeface="Consolas" panose="020B0609020204030204" pitchFamily="49" charset="0"/>
              </a:rPr>
              <a:t>microsoftTeams.settings.setValidityState</a:t>
            </a:r>
            <a:r>
              <a:rPr lang="en-US" b="0" dirty="0">
                <a:solidFill>
                  <a:srgbClr val="000A18"/>
                </a:solidFill>
                <a:latin typeface="Consolas" panose="020B0609020204030204" pitchFamily="49" charset="0"/>
              </a:rPr>
              <a:t>() </a:t>
            </a:r>
            <a:r>
              <a:rPr lang="en-US" b="0" dirty="0">
                <a:solidFill>
                  <a:srgbClr val="000A18"/>
                </a:solidFill>
              </a:rPr>
              <a:t>after validation</a:t>
            </a:r>
          </a:p>
          <a:p>
            <a:r>
              <a:rPr lang="en-US" b="0" dirty="0">
                <a:solidFill>
                  <a:srgbClr val="000A18"/>
                </a:solidFill>
              </a:rPr>
              <a:t>Register an </a:t>
            </a:r>
            <a:r>
              <a:rPr lang="en-US" b="0" dirty="0" err="1">
                <a:solidFill>
                  <a:srgbClr val="000A18"/>
                </a:solidFill>
              </a:rPr>
              <a:t>OnSaveHandler</a:t>
            </a:r>
            <a:endParaRPr lang="en-US" b="0" dirty="0">
              <a:solidFill>
                <a:srgbClr val="000A18"/>
              </a:solidFill>
            </a:endParaRPr>
          </a:p>
          <a:p>
            <a:pPr marL="285750" indent="-285750">
              <a:buFont typeface="Arial" panose="020B0604020202020204" pitchFamily="34" charset="0"/>
              <a:buChar char="•"/>
            </a:pPr>
            <a:r>
              <a:rPr lang="en-US" b="0" dirty="0">
                <a:solidFill>
                  <a:srgbClr val="000A18"/>
                </a:solidFill>
              </a:rPr>
              <a:t>Store configuration data</a:t>
            </a:r>
          </a:p>
          <a:p>
            <a:pPr marL="285750" indent="-285750">
              <a:buFont typeface="Arial" panose="020B0604020202020204" pitchFamily="34" charset="0"/>
              <a:buChar char="•"/>
            </a:pPr>
            <a:r>
              <a:rPr lang="en-US" b="0" dirty="0">
                <a:solidFill>
                  <a:srgbClr val="000A18"/>
                </a:solidFill>
              </a:rPr>
              <a:t>Call </a:t>
            </a:r>
            <a:r>
              <a:rPr lang="en-US" b="0" dirty="0" err="1">
                <a:solidFill>
                  <a:srgbClr val="000A18"/>
                </a:solidFill>
                <a:latin typeface="Consolas" panose="020B0609020204030204" pitchFamily="49" charset="0"/>
              </a:rPr>
              <a:t>microsoftTeams.settings.setSettings</a:t>
            </a:r>
            <a:r>
              <a:rPr lang="en-US" b="0" dirty="0">
                <a:solidFill>
                  <a:srgbClr val="000A18"/>
                </a:solidFill>
                <a:latin typeface="Consolas" panose="020B0609020204030204" pitchFamily="49" charset="0"/>
              </a:rPr>
              <a:t>() </a:t>
            </a:r>
            <a:r>
              <a:rPr lang="en-US" b="0" dirty="0">
                <a:solidFill>
                  <a:srgbClr val="000A18"/>
                </a:solidFill>
              </a:rPr>
              <a:t>to persist Connector instance information</a:t>
            </a:r>
          </a:p>
          <a:p>
            <a:r>
              <a:rPr lang="en-US" b="0" dirty="0">
                <a:solidFill>
                  <a:srgbClr val="000A18"/>
                </a:solidFill>
              </a:rPr>
              <a:t>Call </a:t>
            </a:r>
            <a:r>
              <a:rPr lang="en-US" b="0" dirty="0" err="1">
                <a:solidFill>
                  <a:srgbClr val="000A18"/>
                </a:solidFill>
                <a:latin typeface="Consolas" panose="020B0609020204030204" pitchFamily="49" charset="0"/>
              </a:rPr>
              <a:t>notifySuccess</a:t>
            </a:r>
            <a:r>
              <a:rPr lang="en-US" b="0" dirty="0">
                <a:solidFill>
                  <a:srgbClr val="000A18"/>
                </a:solidFill>
                <a:latin typeface="Consolas" panose="020B0609020204030204" pitchFamily="49" charset="0"/>
              </a:rPr>
              <a:t>()/ </a:t>
            </a:r>
            <a:r>
              <a:rPr lang="en-US" b="0" dirty="0" err="1">
                <a:solidFill>
                  <a:srgbClr val="000A18"/>
                </a:solidFill>
                <a:latin typeface="Consolas" panose="020B0609020204030204" pitchFamily="49" charset="0"/>
              </a:rPr>
              <a:t>notifyFailure</a:t>
            </a:r>
            <a:r>
              <a:rPr lang="en-US" b="0" dirty="0">
                <a:solidFill>
                  <a:srgbClr val="000A18"/>
                </a:solidFill>
                <a:latin typeface="Consolas" panose="020B0609020204030204" pitchFamily="49" charset="0"/>
              </a:rPr>
              <a:t>() </a:t>
            </a:r>
            <a:r>
              <a:rPr lang="en-US" b="0" dirty="0">
                <a:solidFill>
                  <a:srgbClr val="000A18"/>
                </a:solidFill>
              </a:rPr>
              <a:t>to close dialog</a:t>
            </a:r>
          </a:p>
        </p:txBody>
      </p:sp>
      <p:sp>
        <p:nvSpPr>
          <p:cNvPr id="9" name="Text Placeholder 8">
            <a:extLst>
              <a:ext uri="{FF2B5EF4-FFF2-40B4-BE49-F238E27FC236}">
                <a16:creationId xmlns:a16="http://schemas.microsoft.com/office/drawing/2014/main" id="{83DA7768-03F2-4833-A13F-CDED7EF639F2}"/>
              </a:ext>
            </a:extLst>
          </p:cNvPr>
          <p:cNvSpPr>
            <a:spLocks noGrp="1"/>
          </p:cNvSpPr>
          <p:nvPr>
            <p:ph type="body" sz="quarter" idx="12"/>
          </p:nvPr>
        </p:nvSpPr>
        <p:spPr>
          <a:xfrm>
            <a:off x="6354763" y="1995296"/>
            <a:ext cx="5653087" cy="3000821"/>
          </a:xfrm>
        </p:spPr>
        <p:txBody>
          <a:bodyPr/>
          <a:lstStyle/>
          <a:p>
            <a:r>
              <a:rPr lang="en-US" sz="1800" dirty="0"/>
              <a:t>HTML</a:t>
            </a:r>
          </a:p>
          <a:p>
            <a:pPr lvl="0"/>
            <a:r>
              <a:rPr lang="en-US" b="0" dirty="0">
                <a:solidFill>
                  <a:srgbClr val="2F2F2F"/>
                </a:solidFill>
              </a:rPr>
              <a:t>Do not include chrome</a:t>
            </a:r>
          </a:p>
          <a:p>
            <a:pPr marL="285750" lvl="0" indent="-285750">
              <a:buFont typeface="Arial" panose="020B0604020202020204" pitchFamily="34" charset="0"/>
              <a:buChar char="•"/>
            </a:pPr>
            <a:r>
              <a:rPr lang="en-US" b="0" dirty="0">
                <a:solidFill>
                  <a:srgbClr val="2F2F2F"/>
                </a:solidFill>
              </a:rPr>
              <a:t>Logo and Description from dashboard are displayed by application</a:t>
            </a:r>
          </a:p>
          <a:p>
            <a:r>
              <a:rPr lang="en-US" b="0" dirty="0">
                <a:solidFill>
                  <a:srgbClr val="000A18"/>
                </a:solidFill>
              </a:rPr>
              <a:t>Include form to capture configuration data for external system</a:t>
            </a:r>
          </a:p>
          <a:p>
            <a:pPr marL="285750" indent="-285750">
              <a:buFont typeface="Arial" panose="020B0604020202020204" pitchFamily="34" charset="0"/>
              <a:buChar char="•"/>
            </a:pPr>
            <a:r>
              <a:rPr lang="en-US" b="0" dirty="0">
                <a:solidFill>
                  <a:srgbClr val="000A18"/>
                </a:solidFill>
              </a:rPr>
              <a:t>Types of events to send connector cards</a:t>
            </a:r>
          </a:p>
          <a:p>
            <a:pPr marL="285750" indent="-285750">
              <a:buFont typeface="Arial" panose="020B0604020202020204" pitchFamily="34" charset="0"/>
              <a:buChar char="•"/>
            </a:pPr>
            <a:r>
              <a:rPr lang="en-US" b="0" dirty="0">
                <a:solidFill>
                  <a:srgbClr val="000A18"/>
                </a:solidFill>
              </a:rPr>
              <a:t>Time / frequency of reports or digests</a:t>
            </a:r>
          </a:p>
          <a:p>
            <a:pPr marL="285750" indent="-285750">
              <a:buFont typeface="Arial" panose="020B0604020202020204" pitchFamily="34" charset="0"/>
              <a:buChar char="•"/>
            </a:pPr>
            <a:r>
              <a:rPr lang="en-US" b="0" dirty="0">
                <a:solidFill>
                  <a:srgbClr val="000A18"/>
                </a:solidFill>
              </a:rPr>
              <a:t>Authentication information</a:t>
            </a:r>
          </a:p>
          <a:p>
            <a:pPr marL="285750" indent="-285750">
              <a:buFont typeface="Arial" panose="020B0604020202020204" pitchFamily="34" charset="0"/>
              <a:buChar char="•"/>
            </a:pPr>
            <a:r>
              <a:rPr lang="en-US" b="0" dirty="0">
                <a:solidFill>
                  <a:srgbClr val="000A18"/>
                </a:solidFill>
              </a:rPr>
              <a:t>Etc.</a:t>
            </a:r>
          </a:p>
          <a:p>
            <a:endParaRPr lang="en-US" dirty="0"/>
          </a:p>
        </p:txBody>
      </p:sp>
    </p:spTree>
    <p:extLst>
      <p:ext uri="{BB962C8B-B14F-4D97-AF65-F5344CB8AC3E}">
        <p14:creationId xmlns:p14="http://schemas.microsoft.com/office/powerpoint/2010/main" val="70595173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688840-F39A-4A9B-B8CA-BC518B2AD42D}"/>
              </a:ext>
            </a:extLst>
          </p:cNvPr>
          <p:cNvSpPr>
            <a:spLocks noGrp="1"/>
          </p:cNvSpPr>
          <p:nvPr>
            <p:ph type="title"/>
          </p:nvPr>
        </p:nvSpPr>
        <p:spPr/>
        <p:txBody>
          <a:bodyPr/>
          <a:lstStyle/>
          <a:p>
            <a:r>
              <a:rPr lang="en-US" dirty="0"/>
              <a:t>Configuration page</a:t>
            </a:r>
          </a:p>
        </p:txBody>
      </p:sp>
      <p:sp>
        <p:nvSpPr>
          <p:cNvPr id="8" name="Text Placeholder 7">
            <a:extLst>
              <a:ext uri="{FF2B5EF4-FFF2-40B4-BE49-F238E27FC236}">
                <a16:creationId xmlns:a16="http://schemas.microsoft.com/office/drawing/2014/main" id="{BE567A16-5BA2-4D84-ADAC-D9E5F7FCC91A}"/>
              </a:ext>
            </a:extLst>
          </p:cNvPr>
          <p:cNvSpPr>
            <a:spLocks noGrp="1"/>
          </p:cNvSpPr>
          <p:nvPr>
            <p:ph type="body" sz="quarter" idx="10"/>
          </p:nvPr>
        </p:nvSpPr>
        <p:spPr>
          <a:xfrm>
            <a:off x="465138" y="1919804"/>
            <a:ext cx="11533187" cy="307777"/>
          </a:xfrm>
        </p:spPr>
        <p:txBody>
          <a:bodyPr/>
          <a:lstStyle/>
          <a:p>
            <a:r>
              <a:rPr lang="en-US" b="0" dirty="0">
                <a:solidFill>
                  <a:srgbClr val="000A18"/>
                </a:solidFill>
              </a:rPr>
              <a:t>Connectors configuration settings (context) is retrieved by calling </a:t>
            </a:r>
            <a:r>
              <a:rPr lang="en-US" sz="1600" b="0" dirty="0" err="1">
                <a:solidFill>
                  <a:srgbClr val="000A18"/>
                </a:solidFill>
                <a:latin typeface="Consolas" panose="020B0609020204030204" pitchFamily="49" charset="0"/>
              </a:rPr>
              <a:t>microsoftTeams.settings.getSettings</a:t>
            </a:r>
            <a:r>
              <a:rPr lang="en-US" sz="1600" b="0" dirty="0">
                <a:solidFill>
                  <a:srgbClr val="000A18"/>
                </a:solidFill>
                <a:latin typeface="Consolas" panose="020B0609020204030204" pitchFamily="49" charset="0"/>
              </a:rPr>
              <a:t>()</a:t>
            </a:r>
            <a:endParaRPr lang="en-US" b="0" dirty="0">
              <a:solidFill>
                <a:srgbClr val="000A18"/>
              </a:solidFill>
              <a:latin typeface="Consolas" panose="020B0609020204030204" pitchFamily="49" charset="0"/>
            </a:endParaRPr>
          </a:p>
        </p:txBody>
      </p:sp>
      <p:graphicFrame>
        <p:nvGraphicFramePr>
          <p:cNvPr id="5" name="Table 4">
            <a:extLst>
              <a:ext uri="{FF2B5EF4-FFF2-40B4-BE49-F238E27FC236}">
                <a16:creationId xmlns:a16="http://schemas.microsoft.com/office/drawing/2014/main" id="{3EC96FC2-4F7F-4498-B2EB-5D0286172769}"/>
              </a:ext>
            </a:extLst>
          </p:cNvPr>
          <p:cNvGraphicFramePr>
            <a:graphicFrameLocks noGrp="1"/>
          </p:cNvGraphicFramePr>
          <p:nvPr>
            <p:extLst>
              <p:ext uri="{D42A27DB-BD31-4B8C-83A1-F6EECF244321}">
                <p14:modId xmlns:p14="http://schemas.microsoft.com/office/powerpoint/2010/main" val="3778679774"/>
              </p:ext>
            </p:extLst>
          </p:nvPr>
        </p:nvGraphicFramePr>
        <p:xfrm>
          <a:off x="465137" y="2424631"/>
          <a:ext cx="11533188" cy="4272280"/>
        </p:xfrm>
        <a:graphic>
          <a:graphicData uri="http://schemas.openxmlformats.org/drawingml/2006/table">
            <a:tbl>
              <a:tblPr firstRow="1" bandRow="1">
                <a:tableStyleId>{5C22544A-7EE6-4342-B048-85BDC9FD1C3A}</a:tableStyleId>
              </a:tblPr>
              <a:tblGrid>
                <a:gridCol w="1820863">
                  <a:extLst>
                    <a:ext uri="{9D8B030D-6E8A-4147-A177-3AD203B41FA5}">
                      <a16:colId xmlns:a16="http://schemas.microsoft.com/office/drawing/2014/main" val="776121736"/>
                    </a:ext>
                  </a:extLst>
                </a:gridCol>
                <a:gridCol w="9712325">
                  <a:extLst>
                    <a:ext uri="{9D8B030D-6E8A-4147-A177-3AD203B41FA5}">
                      <a16:colId xmlns:a16="http://schemas.microsoft.com/office/drawing/2014/main" val="2494684394"/>
                    </a:ext>
                  </a:extLst>
                </a:gridCol>
              </a:tblGrid>
              <a:tr h="370840">
                <a:tc>
                  <a:txBody>
                    <a:bodyPr/>
                    <a:lstStyle/>
                    <a:p>
                      <a:r>
                        <a:rPr lang="en-US" dirty="0"/>
                        <a:t>Parameter</a:t>
                      </a:r>
                    </a:p>
                  </a:txBody>
                  <a:tcPr/>
                </a:tc>
                <a:tc>
                  <a:txBody>
                    <a:bodyPr/>
                    <a:lstStyle/>
                    <a:p>
                      <a:r>
                        <a:rPr lang="en-US" dirty="0"/>
                        <a:t>Details</a:t>
                      </a:r>
                    </a:p>
                  </a:txBody>
                  <a:tcPr/>
                </a:tc>
                <a:extLst>
                  <a:ext uri="{0D108BD9-81ED-4DB2-BD59-A6C34878D82A}">
                    <a16:rowId xmlns:a16="http://schemas.microsoft.com/office/drawing/2014/main" val="1974488572"/>
                  </a:ext>
                </a:extLst>
              </a:tr>
              <a:tr h="370840">
                <a:tc>
                  <a:txBody>
                    <a:bodyPr/>
                    <a:lstStyle/>
                    <a:p>
                      <a:pPr fontAlgn="t"/>
                      <a:r>
                        <a:rPr lang="en-US" dirty="0" err="1">
                          <a:effectLst/>
                          <a:latin typeface="Consolas" panose="020B0609020204030204" pitchFamily="49" charset="0"/>
                        </a:rPr>
                        <a:t>entityId</a:t>
                      </a:r>
                      <a:endParaRPr lang="en-US" dirty="0">
                        <a:effectLst/>
                        <a:latin typeface="Consolas" panose="020B0609020204030204" pitchFamily="49" charset="0"/>
                      </a:endParaRPr>
                    </a:p>
                  </a:txBody>
                  <a:tcPr marL="152400" marR="152400" marT="114300" marB="114300"/>
                </a:tc>
                <a:tc>
                  <a:txBody>
                    <a:bodyPr/>
                    <a:lstStyle/>
                    <a:p>
                      <a:pPr fontAlgn="t"/>
                      <a:r>
                        <a:rPr lang="en-US" sz="1600" dirty="0">
                          <a:effectLst/>
                        </a:rPr>
                        <a:t>The entity ID, as set by your code when calling </a:t>
                      </a:r>
                      <a:r>
                        <a:rPr lang="en-US" sz="1600" b="0" i="0" kern="1200" spc="0" baseline="0" dirty="0" err="1">
                          <a:solidFill>
                            <a:srgbClr val="000A18"/>
                          </a:solidFill>
                          <a:latin typeface="Consolas" panose="020B0609020204030204" pitchFamily="49" charset="0"/>
                          <a:ea typeface="+mn-ea"/>
                          <a:cs typeface="+mn-cs"/>
                        </a:rPr>
                        <a:t>setSettings</a:t>
                      </a:r>
                      <a:r>
                        <a:rPr lang="en-US" sz="1600" b="0" i="0" kern="1200" spc="0" baseline="0" dirty="0">
                          <a:solidFill>
                            <a:srgbClr val="000A18"/>
                          </a:solidFill>
                          <a:latin typeface="Consolas" panose="020B0609020204030204" pitchFamily="49" charset="0"/>
                          <a:ea typeface="+mn-ea"/>
                          <a:cs typeface="+mn-cs"/>
                        </a:rPr>
                        <a:t>().</a:t>
                      </a:r>
                    </a:p>
                  </a:txBody>
                  <a:tcPr marL="152400" marR="152400" marT="114300" marB="114300"/>
                </a:tc>
                <a:extLst>
                  <a:ext uri="{0D108BD9-81ED-4DB2-BD59-A6C34878D82A}">
                    <a16:rowId xmlns:a16="http://schemas.microsoft.com/office/drawing/2014/main" val="984145224"/>
                  </a:ext>
                </a:extLst>
              </a:tr>
              <a:tr h="370840">
                <a:tc>
                  <a:txBody>
                    <a:bodyPr/>
                    <a:lstStyle/>
                    <a:p>
                      <a:pPr fontAlgn="t"/>
                      <a:r>
                        <a:rPr lang="en-US" sz="1800" kern="1200" dirty="0" err="1">
                          <a:solidFill>
                            <a:schemeClr val="dk1"/>
                          </a:solidFill>
                          <a:effectLst/>
                          <a:latin typeface="Consolas" panose="020B0609020204030204" pitchFamily="49" charset="0"/>
                          <a:ea typeface="+mn-ea"/>
                          <a:cs typeface="+mn-cs"/>
                        </a:rPr>
                        <a:t>configName</a:t>
                      </a:r>
                      <a:endParaRPr lang="en-US" sz="1800" kern="1200" dirty="0">
                        <a:solidFill>
                          <a:schemeClr val="dk1"/>
                        </a:solidFill>
                        <a:effectLst/>
                        <a:latin typeface="Consolas" panose="020B0609020204030204" pitchFamily="49" charset="0"/>
                        <a:ea typeface="+mn-ea"/>
                        <a:cs typeface="+mn-cs"/>
                      </a:endParaRPr>
                    </a:p>
                  </a:txBody>
                  <a:tcPr marL="152400" marR="152400" marT="114300" marB="114300"/>
                </a:tc>
                <a:tc>
                  <a:txBody>
                    <a:bodyPr/>
                    <a:lstStyle/>
                    <a:p>
                      <a:pPr fontAlgn="t"/>
                      <a:r>
                        <a:rPr lang="en-US" sz="1600" dirty="0">
                          <a:effectLst/>
                        </a:rPr>
                        <a:t>The configuration name, as set by your code when calling </a:t>
                      </a:r>
                      <a:r>
                        <a:rPr lang="en-US" sz="1600" b="0" i="0" kern="1200" spc="0" baseline="0" dirty="0" err="1">
                          <a:solidFill>
                            <a:srgbClr val="000A18"/>
                          </a:solidFill>
                          <a:latin typeface="Consolas" panose="020B0609020204030204" pitchFamily="49" charset="0"/>
                          <a:ea typeface="+mn-ea"/>
                          <a:cs typeface="+mn-cs"/>
                        </a:rPr>
                        <a:t>setSettings</a:t>
                      </a:r>
                      <a:r>
                        <a:rPr lang="en-US" sz="1600" b="0" i="0" kern="1200" spc="0" baseline="0" dirty="0">
                          <a:solidFill>
                            <a:srgbClr val="000A18"/>
                          </a:solidFill>
                          <a:latin typeface="Consolas" panose="020B0609020204030204" pitchFamily="49" charset="0"/>
                          <a:ea typeface="+mn-ea"/>
                          <a:cs typeface="+mn-cs"/>
                        </a:rPr>
                        <a:t>().</a:t>
                      </a:r>
                    </a:p>
                  </a:txBody>
                  <a:tcPr marL="152400" marR="152400" marT="114300" marB="114300"/>
                </a:tc>
                <a:extLst>
                  <a:ext uri="{0D108BD9-81ED-4DB2-BD59-A6C34878D82A}">
                    <a16:rowId xmlns:a16="http://schemas.microsoft.com/office/drawing/2014/main" val="1295936416"/>
                  </a:ext>
                </a:extLst>
              </a:tr>
              <a:tr h="370840">
                <a:tc>
                  <a:txBody>
                    <a:bodyPr/>
                    <a:lstStyle/>
                    <a:p>
                      <a:pPr marL="0" algn="l" defTabSz="932742" rtl="0" eaLnBrk="1" fontAlgn="t" latinLnBrk="0" hangingPunct="1"/>
                      <a:r>
                        <a:rPr lang="en-US" sz="1800" kern="1200" dirty="0" err="1">
                          <a:solidFill>
                            <a:schemeClr val="dk1"/>
                          </a:solidFill>
                          <a:effectLst/>
                          <a:latin typeface="Consolas" panose="020B0609020204030204" pitchFamily="49" charset="0"/>
                          <a:ea typeface="+mn-ea"/>
                          <a:cs typeface="+mn-cs"/>
                        </a:rPr>
                        <a:t>contentUrl</a:t>
                      </a:r>
                      <a:endParaRPr lang="en-US" sz="1800" kern="1200" dirty="0">
                        <a:solidFill>
                          <a:schemeClr val="dk1"/>
                        </a:solidFill>
                        <a:effectLst/>
                        <a:latin typeface="Consolas" panose="020B0609020204030204" pitchFamily="49" charset="0"/>
                        <a:ea typeface="+mn-ea"/>
                        <a:cs typeface="+mn-cs"/>
                      </a:endParaRPr>
                    </a:p>
                  </a:txBody>
                  <a:tcPr marL="152400" marR="152400" marT="114300" marB="114300"/>
                </a:tc>
                <a:tc>
                  <a:txBody>
                    <a:bodyPr/>
                    <a:lstStyle/>
                    <a:p>
                      <a:pPr fontAlgn="t"/>
                      <a:r>
                        <a:rPr lang="en-US" sz="1600" dirty="0">
                          <a:effectLst/>
                        </a:rPr>
                        <a:t>The URL of the configuration page, as set by your code when calling </a:t>
                      </a:r>
                      <a:r>
                        <a:rPr lang="en-US" sz="1600" b="0" i="0" kern="1200" spc="0" baseline="0" dirty="0" err="1">
                          <a:solidFill>
                            <a:srgbClr val="000A18"/>
                          </a:solidFill>
                          <a:latin typeface="Consolas" panose="020B0609020204030204" pitchFamily="49" charset="0"/>
                          <a:ea typeface="+mn-ea"/>
                          <a:cs typeface="+mn-cs"/>
                        </a:rPr>
                        <a:t>setSettings</a:t>
                      </a:r>
                      <a:r>
                        <a:rPr lang="en-US" sz="1600" b="0" i="0" kern="1200" spc="0" baseline="0" dirty="0">
                          <a:solidFill>
                            <a:srgbClr val="000A18"/>
                          </a:solidFill>
                          <a:latin typeface="Consolas" panose="020B0609020204030204" pitchFamily="49" charset="0"/>
                          <a:ea typeface="+mn-ea"/>
                          <a:cs typeface="+mn-cs"/>
                        </a:rPr>
                        <a:t>()</a:t>
                      </a:r>
                    </a:p>
                  </a:txBody>
                  <a:tcPr marL="152400" marR="152400" marT="114300" marB="114300"/>
                </a:tc>
                <a:extLst>
                  <a:ext uri="{0D108BD9-81ED-4DB2-BD59-A6C34878D82A}">
                    <a16:rowId xmlns:a16="http://schemas.microsoft.com/office/drawing/2014/main" val="271986652"/>
                  </a:ext>
                </a:extLst>
              </a:tr>
              <a:tr h="370840">
                <a:tc>
                  <a:txBody>
                    <a:bodyPr/>
                    <a:lstStyle/>
                    <a:p>
                      <a:pPr marL="0" algn="l" defTabSz="932742" rtl="0" eaLnBrk="1" fontAlgn="t" latinLnBrk="0" hangingPunct="1"/>
                      <a:r>
                        <a:rPr lang="en-US" sz="1800" kern="1200" dirty="0" err="1">
                          <a:solidFill>
                            <a:schemeClr val="dk1"/>
                          </a:solidFill>
                          <a:effectLst/>
                          <a:latin typeface="Consolas" panose="020B0609020204030204" pitchFamily="49" charset="0"/>
                          <a:ea typeface="+mn-ea"/>
                          <a:cs typeface="+mn-cs"/>
                        </a:rPr>
                        <a:t>webhookUrl</a:t>
                      </a:r>
                      <a:endParaRPr lang="en-US" sz="1800" kern="1200" dirty="0">
                        <a:solidFill>
                          <a:schemeClr val="dk1"/>
                        </a:solidFill>
                        <a:effectLst/>
                        <a:latin typeface="Consolas" panose="020B0609020204030204" pitchFamily="49" charset="0"/>
                        <a:ea typeface="+mn-ea"/>
                        <a:cs typeface="+mn-cs"/>
                      </a:endParaRPr>
                    </a:p>
                  </a:txBody>
                  <a:tcPr marL="152400" marR="152400" marT="114300" marB="114300"/>
                </a:tc>
                <a:tc>
                  <a:txBody>
                    <a:bodyPr/>
                    <a:lstStyle/>
                    <a:p>
                      <a:pPr fontAlgn="t"/>
                      <a:r>
                        <a:rPr lang="en-US" sz="1600" dirty="0">
                          <a:effectLst/>
                        </a:rPr>
                        <a:t>The webhook URL created for this connector. Persist the webhook URL and use it to POST structured JSON to send cards to the channel. </a:t>
                      </a:r>
                    </a:p>
                  </a:txBody>
                  <a:tcPr marL="152400" marR="152400" marT="114300" marB="114300"/>
                </a:tc>
                <a:extLst>
                  <a:ext uri="{0D108BD9-81ED-4DB2-BD59-A6C34878D82A}">
                    <a16:rowId xmlns:a16="http://schemas.microsoft.com/office/drawing/2014/main" val="3993423544"/>
                  </a:ext>
                </a:extLst>
              </a:tr>
              <a:tr h="370840">
                <a:tc>
                  <a:txBody>
                    <a:bodyPr/>
                    <a:lstStyle/>
                    <a:p>
                      <a:pPr marL="0" algn="l" defTabSz="932742" rtl="0" eaLnBrk="1" fontAlgn="t" latinLnBrk="0" hangingPunct="1"/>
                      <a:r>
                        <a:rPr lang="en-US" sz="1800" kern="1200" dirty="0" err="1">
                          <a:solidFill>
                            <a:schemeClr val="dk1"/>
                          </a:solidFill>
                          <a:effectLst/>
                          <a:latin typeface="Consolas" panose="020B0609020204030204" pitchFamily="49" charset="0"/>
                          <a:ea typeface="+mn-ea"/>
                          <a:cs typeface="+mn-cs"/>
                        </a:rPr>
                        <a:t>appType</a:t>
                      </a:r>
                      <a:endParaRPr lang="en-US" sz="1800" kern="1200" dirty="0">
                        <a:solidFill>
                          <a:schemeClr val="dk1"/>
                        </a:solidFill>
                        <a:effectLst/>
                        <a:latin typeface="Consolas" panose="020B0609020204030204" pitchFamily="49" charset="0"/>
                        <a:ea typeface="+mn-ea"/>
                        <a:cs typeface="+mn-cs"/>
                      </a:endParaRPr>
                    </a:p>
                  </a:txBody>
                  <a:tcPr marL="152400" marR="152400" marT="114300" marB="114300"/>
                </a:tc>
                <a:tc>
                  <a:txBody>
                    <a:bodyPr/>
                    <a:lstStyle/>
                    <a:p>
                      <a:pPr fontAlgn="t"/>
                      <a:r>
                        <a:rPr lang="en-US" sz="1600" dirty="0">
                          <a:effectLst/>
                        </a:rPr>
                        <a:t>The values returned can be mail, groups or teams corresponding to the Office 365 Mail, Office 365 Groups or Microsoft Teams respectively.</a:t>
                      </a:r>
                    </a:p>
                  </a:txBody>
                  <a:tcPr marL="152400" marR="152400" marT="114300" marB="114300"/>
                </a:tc>
                <a:extLst>
                  <a:ext uri="{0D108BD9-81ED-4DB2-BD59-A6C34878D82A}">
                    <a16:rowId xmlns:a16="http://schemas.microsoft.com/office/drawing/2014/main" val="1507233119"/>
                  </a:ext>
                </a:extLst>
              </a:tr>
              <a:tr h="370840">
                <a:tc>
                  <a:txBody>
                    <a:bodyPr/>
                    <a:lstStyle/>
                    <a:p>
                      <a:pPr marL="0" algn="l" defTabSz="932742" rtl="0" eaLnBrk="1" fontAlgn="t" latinLnBrk="0" hangingPunct="1"/>
                      <a:r>
                        <a:rPr lang="en-US" sz="1800" kern="1200" dirty="0" err="1">
                          <a:solidFill>
                            <a:schemeClr val="dk1"/>
                          </a:solidFill>
                          <a:effectLst/>
                          <a:latin typeface="Consolas" panose="020B0609020204030204" pitchFamily="49" charset="0"/>
                          <a:ea typeface="+mn-ea"/>
                          <a:cs typeface="+mn-cs"/>
                        </a:rPr>
                        <a:t>userObjectId</a:t>
                      </a:r>
                      <a:endParaRPr lang="en-US" sz="1800" kern="1200" dirty="0">
                        <a:solidFill>
                          <a:schemeClr val="dk1"/>
                        </a:solidFill>
                        <a:effectLst/>
                        <a:latin typeface="Consolas" panose="020B0609020204030204" pitchFamily="49" charset="0"/>
                        <a:ea typeface="+mn-ea"/>
                        <a:cs typeface="+mn-cs"/>
                      </a:endParaRPr>
                    </a:p>
                  </a:txBody>
                  <a:tcPr marL="152400" marR="152400" marT="114300" marB="114300"/>
                </a:tc>
                <a:tc>
                  <a:txBody>
                    <a:bodyPr/>
                    <a:lstStyle/>
                    <a:p>
                      <a:pPr fontAlgn="t"/>
                      <a:r>
                        <a:rPr lang="en-US" sz="1600" dirty="0">
                          <a:effectLst/>
                        </a:rPr>
                        <a:t>This is the unique id corresponding to the Office 365 user who initiated setup of the connector. It should be secured. This value can be used to associate the user in Office 365 who set up the configuration to the user in your service.</a:t>
                      </a:r>
                    </a:p>
                  </a:txBody>
                  <a:tcPr marL="152400" marR="152400" marT="114300" marB="114300"/>
                </a:tc>
                <a:extLst>
                  <a:ext uri="{0D108BD9-81ED-4DB2-BD59-A6C34878D82A}">
                    <a16:rowId xmlns:a16="http://schemas.microsoft.com/office/drawing/2014/main" val="2460257048"/>
                  </a:ext>
                </a:extLst>
              </a:tr>
            </a:tbl>
          </a:graphicData>
        </a:graphic>
      </p:graphicFrame>
    </p:spTree>
    <p:extLst>
      <p:ext uri="{BB962C8B-B14F-4D97-AF65-F5344CB8AC3E}">
        <p14:creationId xmlns:p14="http://schemas.microsoft.com/office/powerpoint/2010/main" val="36116067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0C889-D88B-4F28-ABA2-8C48D961D9F7}"/>
              </a:ext>
            </a:extLst>
          </p:cNvPr>
          <p:cNvSpPr>
            <a:spLocks noGrp="1"/>
          </p:cNvSpPr>
          <p:nvPr>
            <p:ph type="title"/>
          </p:nvPr>
        </p:nvSpPr>
        <p:spPr/>
        <p:txBody>
          <a:bodyPr/>
          <a:lstStyle/>
          <a:p>
            <a:r>
              <a:rPr lang="en-US" dirty="0"/>
              <a:t>Security Requirements</a:t>
            </a:r>
          </a:p>
        </p:txBody>
      </p:sp>
      <p:sp>
        <p:nvSpPr>
          <p:cNvPr id="7" name="Text Placeholder 6">
            <a:extLst>
              <a:ext uri="{FF2B5EF4-FFF2-40B4-BE49-F238E27FC236}">
                <a16:creationId xmlns:a16="http://schemas.microsoft.com/office/drawing/2014/main" id="{D4380CE4-C31E-4902-810D-DF5D25FCCD50}"/>
              </a:ext>
            </a:extLst>
          </p:cNvPr>
          <p:cNvSpPr>
            <a:spLocks noGrp="1"/>
          </p:cNvSpPr>
          <p:nvPr>
            <p:ph type="body" sz="quarter" idx="11"/>
          </p:nvPr>
        </p:nvSpPr>
        <p:spPr>
          <a:xfrm>
            <a:off x="465138" y="1895478"/>
            <a:ext cx="5653087" cy="1269578"/>
          </a:xfrm>
        </p:spPr>
        <p:txBody>
          <a:bodyPr/>
          <a:lstStyle/>
          <a:p>
            <a:pPr lvl="0"/>
            <a:r>
              <a:rPr lang="en-US" sz="1800" dirty="0">
                <a:latin typeface="+mj-lt"/>
              </a:rPr>
              <a:t>Use HTTPs</a:t>
            </a:r>
          </a:p>
          <a:p>
            <a:pPr lvl="0"/>
            <a:r>
              <a:rPr lang="en-US" b="0" dirty="0">
                <a:solidFill>
                  <a:srgbClr val="2F2F2F"/>
                </a:solidFill>
                <a:latin typeface="+mj-lt"/>
              </a:rPr>
              <a:t>Pages must use HTTPS</a:t>
            </a:r>
          </a:p>
          <a:p>
            <a:pPr lvl="0"/>
            <a:r>
              <a:rPr lang="en-US" b="0" dirty="0">
                <a:solidFill>
                  <a:srgbClr val="2F2F2F"/>
                </a:solidFill>
                <a:latin typeface="+mj-lt"/>
              </a:rPr>
              <a:t>Configuration page captures data</a:t>
            </a:r>
          </a:p>
          <a:p>
            <a:pPr lvl="0"/>
            <a:r>
              <a:rPr lang="en-US" b="0" dirty="0">
                <a:solidFill>
                  <a:srgbClr val="2F2F2F"/>
                </a:solidFill>
                <a:latin typeface="+mj-lt"/>
              </a:rPr>
              <a:t>Applications will not display insecure HTTP content</a:t>
            </a:r>
          </a:p>
        </p:txBody>
      </p:sp>
      <p:sp>
        <p:nvSpPr>
          <p:cNvPr id="8" name="Text Placeholder 7">
            <a:extLst>
              <a:ext uri="{FF2B5EF4-FFF2-40B4-BE49-F238E27FC236}">
                <a16:creationId xmlns:a16="http://schemas.microsoft.com/office/drawing/2014/main" id="{E8BC628D-BC46-41BD-9A43-AE425066C1A7}"/>
              </a:ext>
            </a:extLst>
          </p:cNvPr>
          <p:cNvSpPr>
            <a:spLocks noGrp="1"/>
          </p:cNvSpPr>
          <p:nvPr>
            <p:ph type="body" sz="quarter" idx="12"/>
          </p:nvPr>
        </p:nvSpPr>
        <p:spPr>
          <a:xfrm>
            <a:off x="6354763" y="1895478"/>
            <a:ext cx="5653087" cy="2885405"/>
          </a:xfrm>
        </p:spPr>
        <p:txBody>
          <a:bodyPr/>
          <a:lstStyle/>
          <a:p>
            <a:r>
              <a:rPr lang="en-US" sz="1800" dirty="0">
                <a:latin typeface="+mj-lt"/>
              </a:rPr>
              <a:t>Secure the </a:t>
            </a:r>
            <a:r>
              <a:rPr lang="en-US" sz="1800" dirty="0" err="1">
                <a:latin typeface="+mj-lt"/>
              </a:rPr>
              <a:t>webhook</a:t>
            </a:r>
            <a:r>
              <a:rPr lang="en-US" sz="1800" dirty="0">
                <a:latin typeface="+mj-lt"/>
              </a:rPr>
              <a:t> URL</a:t>
            </a:r>
          </a:p>
          <a:p>
            <a:pPr lvl="0"/>
            <a:r>
              <a:rPr lang="en-US" b="0" dirty="0" err="1">
                <a:solidFill>
                  <a:srgbClr val="2F2F2F"/>
                </a:solidFill>
                <a:latin typeface="+mj-lt"/>
              </a:rPr>
              <a:t>Webhook</a:t>
            </a:r>
            <a:r>
              <a:rPr lang="en-US" b="0" dirty="0">
                <a:solidFill>
                  <a:srgbClr val="2F2F2F"/>
                </a:solidFill>
                <a:latin typeface="+mj-lt"/>
              </a:rPr>
              <a:t> URL is passed as query parameter</a:t>
            </a:r>
          </a:p>
          <a:p>
            <a:pPr lvl="0"/>
            <a:r>
              <a:rPr lang="en-US" b="0" dirty="0">
                <a:solidFill>
                  <a:srgbClr val="2F2F2F"/>
                </a:solidFill>
                <a:latin typeface="+mj-lt"/>
              </a:rPr>
              <a:t>Can be disclosed if Configuration page has links to other websites</a:t>
            </a:r>
          </a:p>
          <a:p>
            <a:pPr lvl="0"/>
            <a:r>
              <a:rPr lang="en-US" sz="1600" b="0" dirty="0">
                <a:solidFill>
                  <a:srgbClr val="2F2F2F"/>
                </a:solidFill>
                <a:latin typeface="+mj-lt"/>
              </a:rPr>
              <a:t>I</a:t>
            </a:r>
            <a:r>
              <a:rPr lang="en-US" b="0" dirty="0">
                <a:solidFill>
                  <a:srgbClr val="2F2F2F"/>
                </a:solidFill>
                <a:latin typeface="+mj-lt"/>
              </a:rPr>
              <a:t>mplement a redirect or referrer policy</a:t>
            </a:r>
          </a:p>
          <a:p>
            <a:pPr marL="285750" lvl="0" indent="-285750">
              <a:buFont typeface="Arial" panose="020B0604020202020204" pitchFamily="34" charset="0"/>
              <a:buChar char="•"/>
            </a:pPr>
            <a:r>
              <a:rPr lang="en-US" b="0" dirty="0">
                <a:solidFill>
                  <a:srgbClr val="2F2F2F"/>
                </a:solidFill>
                <a:latin typeface="+mj-lt"/>
              </a:rPr>
              <a:t>Once data is stored, redirect browser to page w/o query parameters (HTTP 302)</a:t>
            </a:r>
          </a:p>
          <a:p>
            <a:pPr marL="285750" lvl="0" indent="-285750">
              <a:buFont typeface="Arial" panose="020B0604020202020204" pitchFamily="34" charset="0"/>
              <a:buChar char="•"/>
            </a:pPr>
            <a:r>
              <a:rPr lang="en-US" b="0" dirty="0">
                <a:solidFill>
                  <a:srgbClr val="2F2F2F"/>
                </a:solidFill>
                <a:latin typeface="+mj-lt"/>
              </a:rPr>
              <a:t>Add &lt;meta&gt; tag to page header</a:t>
            </a:r>
          </a:p>
          <a:p>
            <a:pPr lvl="0"/>
            <a:r>
              <a:rPr lang="en-US" b="0" dirty="0">
                <a:solidFill>
                  <a:srgbClr val="2F2F2F"/>
                </a:solidFill>
                <a:latin typeface="Consolas" panose="020B0609020204030204" pitchFamily="49" charset="0"/>
              </a:rPr>
              <a:t>    &lt;meta name="referrer" content="no-referrer"&gt;</a:t>
            </a:r>
          </a:p>
          <a:p>
            <a:endParaRPr lang="en-US" dirty="0"/>
          </a:p>
        </p:txBody>
      </p:sp>
    </p:spTree>
    <p:extLst>
      <p:ext uri="{BB962C8B-B14F-4D97-AF65-F5344CB8AC3E}">
        <p14:creationId xmlns:p14="http://schemas.microsoft.com/office/powerpoint/2010/main" val="109001669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D5F91-4CF6-4A18-8108-3A37339E87CC}"/>
              </a:ext>
            </a:extLst>
          </p:cNvPr>
          <p:cNvSpPr>
            <a:spLocks noGrp="1"/>
          </p:cNvSpPr>
          <p:nvPr>
            <p:ph type="title"/>
          </p:nvPr>
        </p:nvSpPr>
        <p:spPr/>
        <p:txBody>
          <a:bodyPr/>
          <a:lstStyle/>
          <a:p>
            <a:r>
              <a:rPr lang="en-US"/>
              <a:t>Storage Requirements</a:t>
            </a:r>
            <a:endParaRPr lang="en-US" dirty="0"/>
          </a:p>
        </p:txBody>
      </p:sp>
      <p:sp>
        <p:nvSpPr>
          <p:cNvPr id="3" name="Text Placeholder 2">
            <a:extLst>
              <a:ext uri="{FF2B5EF4-FFF2-40B4-BE49-F238E27FC236}">
                <a16:creationId xmlns:a16="http://schemas.microsoft.com/office/drawing/2014/main" id="{CA9B5476-0F64-4E6B-B44C-F911A63343CA}"/>
              </a:ext>
            </a:extLst>
          </p:cNvPr>
          <p:cNvSpPr>
            <a:spLocks noGrp="1"/>
          </p:cNvSpPr>
          <p:nvPr>
            <p:ph type="body" sz="quarter" idx="10"/>
          </p:nvPr>
        </p:nvSpPr>
        <p:spPr>
          <a:xfrm>
            <a:off x="465138" y="1919804"/>
            <a:ext cx="9436851" cy="387798"/>
          </a:xfrm>
        </p:spPr>
        <p:txBody>
          <a:bodyPr/>
          <a:lstStyle/>
          <a:p>
            <a:pPr lvl="1"/>
            <a:r>
              <a:rPr lang="en-US" dirty="0"/>
              <a:t>Connecting to Office 365 generates registration data</a:t>
            </a:r>
          </a:p>
        </p:txBody>
      </p:sp>
      <p:sp>
        <p:nvSpPr>
          <p:cNvPr id="12" name="Text Placeholder 11">
            <a:extLst>
              <a:ext uri="{FF2B5EF4-FFF2-40B4-BE49-F238E27FC236}">
                <a16:creationId xmlns:a16="http://schemas.microsoft.com/office/drawing/2014/main" id="{FFCE2700-0C87-4F77-A27A-47EA1D526822}"/>
              </a:ext>
            </a:extLst>
          </p:cNvPr>
          <p:cNvSpPr>
            <a:spLocks noGrp="1"/>
          </p:cNvSpPr>
          <p:nvPr>
            <p:ph type="body" sz="quarter" idx="12"/>
          </p:nvPr>
        </p:nvSpPr>
        <p:spPr>
          <a:xfrm>
            <a:off x="465138" y="3183465"/>
            <a:ext cx="5300042" cy="1500411"/>
          </a:xfrm>
        </p:spPr>
        <p:txBody>
          <a:bodyPr/>
          <a:lstStyle/>
          <a:p>
            <a:r>
              <a:rPr lang="en-US" sz="1800" dirty="0" err="1"/>
              <a:t>Webhook</a:t>
            </a:r>
            <a:r>
              <a:rPr lang="en-US" sz="1800" dirty="0"/>
              <a:t> URL / App Type </a:t>
            </a:r>
          </a:p>
          <a:p>
            <a:r>
              <a:rPr lang="en-US" b="0" dirty="0">
                <a:solidFill>
                  <a:srgbClr val="2F2F2F"/>
                </a:solidFill>
                <a:latin typeface="+mj-lt"/>
              </a:rPr>
              <a:t>Associate the URL with the App Type (Group/Teams/Mail)</a:t>
            </a:r>
          </a:p>
          <a:p>
            <a:r>
              <a:rPr lang="en-US" b="0" dirty="0">
                <a:solidFill>
                  <a:srgbClr val="2F2F2F"/>
                </a:solidFill>
                <a:latin typeface="+mj-lt"/>
              </a:rPr>
              <a:t>Ensure card is supported by App</a:t>
            </a:r>
          </a:p>
          <a:p>
            <a:endParaRPr lang="en-US" sz="1800" dirty="0"/>
          </a:p>
        </p:txBody>
      </p:sp>
      <p:sp>
        <p:nvSpPr>
          <p:cNvPr id="13" name="Text Placeholder 12">
            <a:extLst>
              <a:ext uri="{FF2B5EF4-FFF2-40B4-BE49-F238E27FC236}">
                <a16:creationId xmlns:a16="http://schemas.microsoft.com/office/drawing/2014/main" id="{5896C5D7-2061-467B-B055-448E105B4C0D}"/>
              </a:ext>
            </a:extLst>
          </p:cNvPr>
          <p:cNvSpPr>
            <a:spLocks noGrp="1"/>
          </p:cNvSpPr>
          <p:nvPr>
            <p:ph type="body" sz="quarter" idx="13"/>
          </p:nvPr>
        </p:nvSpPr>
        <p:spPr>
          <a:xfrm>
            <a:off x="6671296" y="3214124"/>
            <a:ext cx="5327029" cy="1269578"/>
          </a:xfrm>
        </p:spPr>
        <p:txBody>
          <a:bodyPr/>
          <a:lstStyle/>
          <a:p>
            <a:r>
              <a:rPr lang="en-US" sz="1800" dirty="0"/>
              <a:t>Group Name / User </a:t>
            </a:r>
            <a:r>
              <a:rPr lang="en-US" sz="1800" dirty="0" err="1"/>
              <a:t>ObjectID</a:t>
            </a:r>
            <a:endParaRPr lang="en-US" sz="1800" dirty="0"/>
          </a:p>
          <a:p>
            <a:r>
              <a:rPr lang="en-US" b="0" dirty="0">
                <a:solidFill>
                  <a:srgbClr val="2F2F2F"/>
                </a:solidFill>
                <a:latin typeface="Segoe UI Semibold"/>
              </a:rPr>
              <a:t>Identifies destination of posted data</a:t>
            </a:r>
          </a:p>
          <a:p>
            <a:r>
              <a:rPr lang="en-US" b="0" dirty="0">
                <a:solidFill>
                  <a:srgbClr val="2F2F2F"/>
                </a:solidFill>
                <a:latin typeface="Segoe UI Semibold"/>
              </a:rPr>
              <a:t>User Identifier – store securely!</a:t>
            </a:r>
          </a:p>
          <a:p>
            <a:r>
              <a:rPr lang="en-US" b="0" dirty="0">
                <a:solidFill>
                  <a:srgbClr val="2F2F2F"/>
                </a:solidFill>
                <a:latin typeface="Segoe UI Semibold"/>
              </a:rPr>
              <a:t>Ensure content is relevant</a:t>
            </a:r>
            <a:endParaRPr lang="en-US" dirty="0"/>
          </a:p>
        </p:txBody>
      </p:sp>
    </p:spTree>
    <p:extLst>
      <p:ext uri="{BB962C8B-B14F-4D97-AF65-F5344CB8AC3E}">
        <p14:creationId xmlns:p14="http://schemas.microsoft.com/office/powerpoint/2010/main" val="127177912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0C889-D88B-4F28-ABA2-8C48D961D9F7}"/>
              </a:ext>
            </a:extLst>
          </p:cNvPr>
          <p:cNvSpPr>
            <a:spLocks noGrp="1"/>
          </p:cNvSpPr>
          <p:nvPr>
            <p:ph type="title"/>
          </p:nvPr>
        </p:nvSpPr>
        <p:spPr/>
        <p:txBody>
          <a:bodyPr/>
          <a:lstStyle/>
          <a:p>
            <a:r>
              <a:rPr lang="en-US" dirty="0"/>
              <a:t>Interacting</a:t>
            </a:r>
            <a:r>
              <a:rPr lang="en-US" baseline="0" dirty="0"/>
              <a:t> with external services</a:t>
            </a:r>
            <a:endParaRPr lang="en-US" dirty="0"/>
          </a:p>
        </p:txBody>
      </p:sp>
      <p:sp>
        <p:nvSpPr>
          <p:cNvPr id="7" name="Text Placeholder 6">
            <a:extLst>
              <a:ext uri="{FF2B5EF4-FFF2-40B4-BE49-F238E27FC236}">
                <a16:creationId xmlns:a16="http://schemas.microsoft.com/office/drawing/2014/main" id="{D4380CE4-C31E-4902-810D-DF5D25FCCD50}"/>
              </a:ext>
            </a:extLst>
          </p:cNvPr>
          <p:cNvSpPr>
            <a:spLocks noGrp="1"/>
          </p:cNvSpPr>
          <p:nvPr>
            <p:ph type="body" sz="quarter" idx="11"/>
          </p:nvPr>
        </p:nvSpPr>
        <p:spPr>
          <a:xfrm>
            <a:off x="254123" y="1895478"/>
            <a:ext cx="5653087" cy="4154984"/>
          </a:xfrm>
        </p:spPr>
        <p:txBody>
          <a:bodyPr/>
          <a:lstStyle/>
          <a:p>
            <a:pPr lvl="0"/>
            <a:r>
              <a:rPr lang="en-US" sz="1800" dirty="0">
                <a:latin typeface="+mj-lt"/>
              </a:rPr>
              <a:t>Authenticating</a:t>
            </a:r>
          </a:p>
          <a:p>
            <a:pPr lvl="0"/>
            <a:r>
              <a:rPr lang="en-US" b="0" dirty="0">
                <a:solidFill>
                  <a:srgbClr val="2F2F2F"/>
                </a:solidFill>
                <a:latin typeface="+mj-lt"/>
              </a:rPr>
              <a:t>Authentication cannot occur in IFRAME</a:t>
            </a:r>
          </a:p>
          <a:p>
            <a:pPr lvl="0"/>
            <a:r>
              <a:rPr lang="en-US" b="0" dirty="0">
                <a:solidFill>
                  <a:srgbClr val="2F2F2F"/>
                </a:solidFill>
                <a:latin typeface="+mj-lt"/>
              </a:rPr>
              <a:t>Connectors JavaScript library facilitates popup and </a:t>
            </a:r>
            <a:br>
              <a:rPr lang="en-US" b="0" dirty="0">
                <a:solidFill>
                  <a:srgbClr val="2F2F2F"/>
                </a:solidFill>
                <a:latin typeface="+mj-lt"/>
              </a:rPr>
            </a:br>
            <a:r>
              <a:rPr lang="en-US" b="0" dirty="0">
                <a:solidFill>
                  <a:srgbClr val="2F2F2F"/>
                </a:solidFill>
                <a:latin typeface="+mj-lt"/>
              </a:rPr>
              <a:t>cross-window communication</a:t>
            </a:r>
            <a:br>
              <a:rPr lang="en-US" sz="1600" b="0" dirty="0">
                <a:solidFill>
                  <a:srgbClr val="2F2F2F"/>
                </a:solidFill>
              </a:rPr>
            </a:br>
            <a:br>
              <a:rPr lang="en-US" b="0" dirty="0">
                <a:solidFill>
                  <a:srgbClr val="2F2F2F"/>
                </a:solidFill>
              </a:rPr>
            </a:br>
            <a:r>
              <a:rPr lang="en-US" b="0" dirty="0">
                <a:solidFill>
                  <a:srgbClr val="2F2F2F"/>
                </a:solidFill>
                <a:latin typeface="Consolas" panose="020B0609020204030204" pitchFamily="49" charset="0"/>
              </a:rPr>
              <a:t>office365.authentication.authenticate({</a:t>
            </a:r>
            <a:br>
              <a:rPr lang="en-US" b="0" dirty="0">
                <a:solidFill>
                  <a:srgbClr val="2F2F2F"/>
                </a:solidFill>
                <a:latin typeface="Consolas" panose="020B0609020204030204" pitchFamily="49" charset="0"/>
              </a:rPr>
            </a:br>
            <a:r>
              <a:rPr lang="en-US" b="0" dirty="0">
                <a:solidFill>
                  <a:srgbClr val="2F2F2F"/>
                </a:solidFill>
                <a:latin typeface="Consolas" panose="020B0609020204030204" pitchFamily="49" charset="0"/>
              </a:rPr>
              <a:t>  url: &lt;</a:t>
            </a:r>
            <a:r>
              <a:rPr lang="en-US" b="0" dirty="0" err="1">
                <a:solidFill>
                  <a:srgbClr val="2F2F2F"/>
                </a:solidFill>
                <a:latin typeface="Consolas" panose="020B0609020204030204" pitchFamily="49" charset="0"/>
              </a:rPr>
              <a:t>auth</a:t>
            </a:r>
            <a:r>
              <a:rPr lang="en-US" b="0" dirty="0">
                <a:solidFill>
                  <a:srgbClr val="2F2F2F"/>
                </a:solidFill>
                <a:latin typeface="Consolas" panose="020B0609020204030204" pitchFamily="49" charset="0"/>
              </a:rPr>
              <a:t> URL&gt;, </a:t>
            </a:r>
            <a:br>
              <a:rPr lang="en-US" b="0" dirty="0">
                <a:solidFill>
                  <a:srgbClr val="2F2F2F"/>
                </a:solidFill>
                <a:latin typeface="Consolas" panose="020B0609020204030204" pitchFamily="49" charset="0"/>
              </a:rPr>
            </a:br>
            <a:r>
              <a:rPr lang="en-US" b="0" dirty="0">
                <a:solidFill>
                  <a:srgbClr val="2F2F2F"/>
                </a:solidFill>
                <a:latin typeface="Consolas" panose="020B0609020204030204" pitchFamily="49" charset="0"/>
              </a:rPr>
              <a:t>  width: &lt;width&gt;,</a:t>
            </a:r>
            <a:br>
              <a:rPr lang="en-US" b="0" dirty="0">
                <a:solidFill>
                  <a:srgbClr val="2F2F2F"/>
                </a:solidFill>
                <a:latin typeface="Consolas" panose="020B0609020204030204" pitchFamily="49" charset="0"/>
              </a:rPr>
            </a:br>
            <a:r>
              <a:rPr lang="en-US" b="0" dirty="0">
                <a:solidFill>
                  <a:srgbClr val="2F2F2F"/>
                </a:solidFill>
                <a:latin typeface="Consolas" panose="020B0609020204030204" pitchFamily="49" charset="0"/>
              </a:rPr>
              <a:t>  height: &lt;height&gt;,</a:t>
            </a:r>
            <a:br>
              <a:rPr lang="en-US" b="0" dirty="0">
                <a:solidFill>
                  <a:srgbClr val="2F2F2F"/>
                </a:solidFill>
                <a:latin typeface="Consolas" panose="020B0609020204030204" pitchFamily="49" charset="0"/>
              </a:rPr>
            </a:br>
            <a:r>
              <a:rPr lang="en-US" b="0" dirty="0">
                <a:solidFill>
                  <a:srgbClr val="2F2F2F"/>
                </a:solidFill>
                <a:latin typeface="Consolas" panose="020B0609020204030204" pitchFamily="49" charset="0"/>
              </a:rPr>
              <a:t>  </a:t>
            </a:r>
            <a:r>
              <a:rPr lang="en-US" b="0" dirty="0" err="1">
                <a:solidFill>
                  <a:srgbClr val="2F2F2F"/>
                </a:solidFill>
                <a:latin typeface="Consolas" panose="020B0609020204030204" pitchFamily="49" charset="0"/>
              </a:rPr>
              <a:t>successCallback</a:t>
            </a:r>
            <a:r>
              <a:rPr lang="en-US" b="0" dirty="0">
                <a:solidFill>
                  <a:srgbClr val="2F2F2F"/>
                </a:solidFill>
                <a:latin typeface="Consolas" panose="020B0609020204030204" pitchFamily="49" charset="0"/>
              </a:rPr>
              <a:t>: &lt;</a:t>
            </a:r>
            <a:r>
              <a:rPr lang="en-US" b="0" dirty="0" err="1">
                <a:solidFill>
                  <a:srgbClr val="2F2F2F"/>
                </a:solidFill>
                <a:latin typeface="Consolas" panose="020B0609020204030204" pitchFamily="49" charset="0"/>
              </a:rPr>
              <a:t>successCallback</a:t>
            </a:r>
            <a:r>
              <a:rPr lang="en-US" b="0" dirty="0">
                <a:solidFill>
                  <a:srgbClr val="2F2F2F"/>
                </a:solidFill>
                <a:latin typeface="Consolas" panose="020B0609020204030204" pitchFamily="49" charset="0"/>
              </a:rPr>
              <a:t>&gt;,</a:t>
            </a:r>
            <a:br>
              <a:rPr lang="en-US" b="0" dirty="0">
                <a:solidFill>
                  <a:srgbClr val="2F2F2F"/>
                </a:solidFill>
                <a:latin typeface="Consolas" panose="020B0609020204030204" pitchFamily="49" charset="0"/>
              </a:rPr>
            </a:br>
            <a:r>
              <a:rPr lang="en-US" b="0" dirty="0">
                <a:solidFill>
                  <a:srgbClr val="2F2F2F"/>
                </a:solidFill>
                <a:latin typeface="Consolas" panose="020B0609020204030204" pitchFamily="49" charset="0"/>
              </a:rPr>
              <a:t>  </a:t>
            </a:r>
            <a:r>
              <a:rPr lang="en-US" b="0" dirty="0" err="1">
                <a:solidFill>
                  <a:srgbClr val="2F2F2F"/>
                </a:solidFill>
                <a:latin typeface="Consolas" panose="020B0609020204030204" pitchFamily="49" charset="0"/>
              </a:rPr>
              <a:t>failureCallback</a:t>
            </a:r>
            <a:r>
              <a:rPr lang="en-US" b="0" dirty="0">
                <a:solidFill>
                  <a:srgbClr val="2F2F2F"/>
                </a:solidFill>
                <a:latin typeface="Consolas" panose="020B0609020204030204" pitchFamily="49" charset="0"/>
              </a:rPr>
              <a:t>: &lt;</a:t>
            </a:r>
            <a:r>
              <a:rPr lang="en-US" b="0" dirty="0" err="1">
                <a:solidFill>
                  <a:srgbClr val="2F2F2F"/>
                </a:solidFill>
                <a:latin typeface="Consolas" panose="020B0609020204030204" pitchFamily="49" charset="0"/>
              </a:rPr>
              <a:t>failureCallback</a:t>
            </a:r>
            <a:r>
              <a:rPr lang="en-US" b="0" dirty="0">
                <a:solidFill>
                  <a:srgbClr val="2F2F2F"/>
                </a:solidFill>
                <a:latin typeface="Consolas" panose="020B0609020204030204" pitchFamily="49" charset="0"/>
              </a:rPr>
              <a:t>&gt;})</a:t>
            </a:r>
            <a:endParaRPr lang="en-US" dirty="0">
              <a:solidFill>
                <a:srgbClr val="2F2F2F"/>
              </a:solidFill>
              <a:latin typeface="Consolas" panose="020B0609020204030204" pitchFamily="49" charset="0"/>
            </a:endParaRPr>
          </a:p>
          <a:p>
            <a:endParaRPr lang="en-US" dirty="0"/>
          </a:p>
          <a:p>
            <a:r>
              <a:rPr lang="en-US" b="0" dirty="0">
                <a:solidFill>
                  <a:srgbClr val="2F2F2F"/>
                </a:solidFill>
                <a:latin typeface="+mj-lt"/>
              </a:rPr>
              <a:t>In &lt;</a:t>
            </a:r>
            <a:r>
              <a:rPr lang="en-US" b="0" dirty="0" err="1">
                <a:solidFill>
                  <a:srgbClr val="2F2F2F"/>
                </a:solidFill>
                <a:latin typeface="+mj-lt"/>
              </a:rPr>
              <a:t>auth</a:t>
            </a:r>
            <a:r>
              <a:rPr lang="en-US" b="0" dirty="0">
                <a:solidFill>
                  <a:srgbClr val="2F2F2F"/>
                </a:solidFill>
                <a:latin typeface="+mj-lt"/>
              </a:rPr>
              <a:t> URL&gt; signal result and pass data</a:t>
            </a:r>
            <a:br>
              <a:rPr lang="en-US" sz="1600" b="0" dirty="0">
                <a:solidFill>
                  <a:srgbClr val="2F2F2F"/>
                </a:solidFill>
              </a:rPr>
            </a:br>
            <a:br>
              <a:rPr lang="en-US" sz="1600" b="0" dirty="0">
                <a:solidFill>
                  <a:srgbClr val="2F2F2F"/>
                </a:solidFill>
              </a:rPr>
            </a:br>
            <a:r>
              <a:rPr lang="en-US" sz="1800" b="0" dirty="0">
                <a:solidFill>
                  <a:srgbClr val="2F2F2F"/>
                </a:solidFill>
              </a:rPr>
              <a:t> </a:t>
            </a:r>
            <a:r>
              <a:rPr lang="en-US" b="0" dirty="0" err="1">
                <a:solidFill>
                  <a:srgbClr val="2F2F2F"/>
                </a:solidFill>
                <a:latin typeface="Consolas" panose="020B0609020204030204" pitchFamily="49" charset="0"/>
              </a:rPr>
              <a:t>microsoftTeams.authentication.notifySuccess</a:t>
            </a:r>
            <a:r>
              <a:rPr lang="en-US" b="0" dirty="0">
                <a:solidFill>
                  <a:srgbClr val="2F2F2F"/>
                </a:solidFill>
                <a:latin typeface="Consolas" panose="020B0609020204030204" pitchFamily="49" charset="0"/>
              </a:rPr>
              <a:t>(token)</a:t>
            </a:r>
            <a:br>
              <a:rPr lang="en-US" sz="1600" b="0" dirty="0">
                <a:solidFill>
                  <a:srgbClr val="2F2F2F"/>
                </a:solidFill>
                <a:latin typeface="Consolas" panose="020B0609020204030204" pitchFamily="49" charset="0"/>
              </a:rPr>
            </a:br>
            <a:r>
              <a:rPr lang="en-US" sz="1600" b="0" dirty="0">
                <a:solidFill>
                  <a:srgbClr val="2F2F2F"/>
                </a:solidFill>
              </a:rPr>
              <a:t> </a:t>
            </a:r>
            <a:r>
              <a:rPr lang="en-US" b="0" dirty="0" err="1">
                <a:solidFill>
                  <a:srgbClr val="2F2F2F"/>
                </a:solidFill>
                <a:latin typeface="Consolas" panose="020B0609020204030204" pitchFamily="49" charset="0"/>
              </a:rPr>
              <a:t>microsoftTeams.authentication.notifyFailure</a:t>
            </a:r>
            <a:r>
              <a:rPr lang="en-US" b="0" dirty="0">
                <a:solidFill>
                  <a:srgbClr val="2F2F2F"/>
                </a:solidFill>
                <a:latin typeface="Consolas" panose="020B0609020204030204" pitchFamily="49" charset="0"/>
              </a:rPr>
              <a:t>(err)</a:t>
            </a:r>
          </a:p>
        </p:txBody>
      </p:sp>
      <p:sp>
        <p:nvSpPr>
          <p:cNvPr id="8" name="Text Placeholder 7">
            <a:extLst>
              <a:ext uri="{FF2B5EF4-FFF2-40B4-BE49-F238E27FC236}">
                <a16:creationId xmlns:a16="http://schemas.microsoft.com/office/drawing/2014/main" id="{E8BC628D-BC46-41BD-9A43-AE425066C1A7}"/>
              </a:ext>
            </a:extLst>
          </p:cNvPr>
          <p:cNvSpPr>
            <a:spLocks noGrp="1"/>
          </p:cNvSpPr>
          <p:nvPr>
            <p:ph type="body" sz="quarter" idx="12"/>
          </p:nvPr>
        </p:nvSpPr>
        <p:spPr>
          <a:xfrm>
            <a:off x="6354763" y="1895478"/>
            <a:ext cx="5653087" cy="1615827"/>
          </a:xfrm>
        </p:spPr>
        <p:txBody>
          <a:bodyPr/>
          <a:lstStyle/>
          <a:p>
            <a:r>
              <a:rPr lang="en-US" sz="1800" dirty="0">
                <a:latin typeface="+mj-lt"/>
              </a:rPr>
              <a:t>Redirecting across domains</a:t>
            </a:r>
          </a:p>
          <a:p>
            <a:pPr lvl="0"/>
            <a:r>
              <a:rPr lang="en-US" b="0" dirty="0">
                <a:solidFill>
                  <a:srgbClr val="2F2F2F"/>
                </a:solidFill>
                <a:latin typeface="+mj-lt"/>
              </a:rPr>
              <a:t>Ensure pages are specified in </a:t>
            </a:r>
            <a:r>
              <a:rPr lang="en-US" b="0" dirty="0" err="1">
                <a:solidFill>
                  <a:srgbClr val="2F2F2F"/>
                </a:solidFill>
                <a:latin typeface="Consolas" panose="020B0609020204030204" pitchFamily="49" charset="0"/>
              </a:rPr>
              <a:t>validDomains</a:t>
            </a:r>
            <a:r>
              <a:rPr lang="en-US" sz="1600" b="0" dirty="0">
                <a:solidFill>
                  <a:srgbClr val="2F2F2F"/>
                </a:solidFill>
              </a:rPr>
              <a:t> </a:t>
            </a:r>
            <a:r>
              <a:rPr lang="en-US" b="0" dirty="0">
                <a:solidFill>
                  <a:srgbClr val="2F2F2F"/>
                </a:solidFill>
                <a:latin typeface="+mj-lt"/>
              </a:rPr>
              <a:t>list on dashboard</a:t>
            </a:r>
          </a:p>
          <a:p>
            <a:pPr lvl="0"/>
            <a:r>
              <a:rPr lang="en-US" b="0" dirty="0">
                <a:solidFill>
                  <a:srgbClr val="2F2F2F"/>
                </a:solidFill>
                <a:latin typeface="+mj-lt"/>
              </a:rPr>
              <a:t>Redirect to authentication provider from your </a:t>
            </a:r>
            <a:r>
              <a:rPr lang="en-US" b="0" dirty="0" err="1">
                <a:solidFill>
                  <a:srgbClr val="2F2F2F"/>
                </a:solidFill>
                <a:latin typeface="+mj-lt"/>
              </a:rPr>
              <a:t>auth</a:t>
            </a:r>
            <a:r>
              <a:rPr lang="en-US" b="0" dirty="0">
                <a:solidFill>
                  <a:srgbClr val="2F2F2F"/>
                </a:solidFill>
                <a:latin typeface="+mj-lt"/>
              </a:rPr>
              <a:t> </a:t>
            </a:r>
            <a:r>
              <a:rPr lang="en-US" b="0" dirty="0" err="1">
                <a:solidFill>
                  <a:srgbClr val="2F2F2F"/>
                </a:solidFill>
                <a:latin typeface="+mj-lt"/>
              </a:rPr>
              <a:t>url</a:t>
            </a:r>
            <a:endParaRPr lang="en-US" b="0" dirty="0">
              <a:solidFill>
                <a:srgbClr val="2F2F2F"/>
              </a:solidFill>
              <a:latin typeface="+mj-lt"/>
            </a:endParaRPr>
          </a:p>
          <a:p>
            <a:pPr marL="285750" lvl="0" indent="-285750">
              <a:buFont typeface="Arial" panose="020B0604020202020204" pitchFamily="34" charset="0"/>
              <a:buChar char="•"/>
            </a:pPr>
            <a:endParaRPr lang="en-US" sz="1600" b="0" dirty="0">
              <a:solidFill>
                <a:srgbClr val="2F2F2F"/>
              </a:solidFill>
            </a:endParaRPr>
          </a:p>
          <a:p>
            <a:endParaRPr lang="en-US" dirty="0"/>
          </a:p>
        </p:txBody>
      </p:sp>
    </p:spTree>
    <p:extLst>
      <p:ext uri="{BB962C8B-B14F-4D97-AF65-F5344CB8AC3E}">
        <p14:creationId xmlns:p14="http://schemas.microsoft.com/office/powerpoint/2010/main" val="995632625"/>
      </p:ext>
    </p:extLst>
  </p:cSld>
  <p:clrMapOvr>
    <a:masterClrMapping/>
  </p:clrMapOvr>
  <p:transition>
    <p:fade/>
  </p:transition>
</p:sld>
</file>

<file path=ppt/theme/theme1.xml><?xml version="1.0" encoding="utf-8"?>
<a:theme xmlns:a="http://schemas.openxmlformats.org/drawingml/2006/main" name="2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DCDateModified xmlns="http://schemas.microsoft.com/sharepoint/v3/fields"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3ABF6C041D593459317999ECA83895D" ma:contentTypeVersion="7" ma:contentTypeDescription="Create a new document." ma:contentTypeScope="" ma:versionID="a1f5c774349bb9a55f118a7c4e10c7d3">
  <xsd:schema xmlns:xsd="http://www.w3.org/2001/XMLSchema" xmlns:xs="http://www.w3.org/2001/XMLSchema" xmlns:p="http://schemas.microsoft.com/office/2006/metadata/properties" xmlns:ns2="0f32b589-041a-4b5d-9ecb-546b576e7a4a" xmlns:ns3="http://schemas.microsoft.com/sharepoint/v3/fields" xmlns:ns4="7550fb09-e1e4-49f9-8257-ac8f082c86d0" targetNamespace="http://schemas.microsoft.com/office/2006/metadata/properties" ma:root="true" ma:fieldsID="5fb31a95b77d33fbfa6c4df63cd7dddb" ns2:_="" ns3:_="" ns4:_="">
    <xsd:import namespace="0f32b589-041a-4b5d-9ecb-546b576e7a4a"/>
    <xsd:import namespace="http://schemas.microsoft.com/sharepoint/v3/fields"/>
    <xsd:import namespace="7550fb09-e1e4-49f9-8257-ac8f082c86d0"/>
    <xsd:element name="properties">
      <xsd:complexType>
        <xsd:sequence>
          <xsd:element name="documentManagement">
            <xsd:complexType>
              <xsd:all>
                <xsd:element ref="ns2:SharedWithUsers" minOccurs="0"/>
                <xsd:element ref="ns2:SharedWithDetails" minOccurs="0"/>
                <xsd:element ref="ns3:_DCDateModified" minOccurs="0"/>
                <xsd:element ref="ns2:LastSharedByUser" minOccurs="0"/>
                <xsd:element ref="ns2:LastSharedByTime"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32b589-041a-4b5d-9ecb-546b576e7a4a"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DCDateModified" ma:index="10" nillable="true" ma:displayName="Date Modified" ma:description="The date on which this resource was last modified" ma:format="DateTime" ma:internalName="_DCDateModified">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7550fb09-e1e4-49f9-8257-ac8f082c86d0"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microsoft.com/sharepoint/v3/fields"/>
    <ds:schemaRef ds:uri="7550fb09-e1e4-49f9-8257-ac8f082c86d0"/>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0f32b589-041a-4b5d-9ecb-546b576e7a4a"/>
    <ds:schemaRef ds:uri="http://www.w3.org/XML/1998/namespac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79299E93-48F1-480B-AE02-E19F6DD0DA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32b589-041a-4b5d-9ecb-546b576e7a4a"/>
    <ds:schemaRef ds:uri="http://schemas.microsoft.com/sharepoint/v3/fields"/>
    <ds:schemaRef ds:uri="7550fb09-e1e4-49f9-8257-ac8f082c86d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01 - Card Design Incoming Webhook</Template>
  <TotalTime>14579</TotalTime>
  <Words>971</Words>
  <Application>Microsoft Office PowerPoint</Application>
  <PresentationFormat>Custom</PresentationFormat>
  <Paragraphs>131</Paragraphs>
  <Slides>13</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Consolas</vt:lpstr>
      <vt:lpstr>Segoe UI</vt:lpstr>
      <vt:lpstr>Segoe UI Light</vt:lpstr>
      <vt:lpstr>Segoe UI Semibold</vt:lpstr>
      <vt:lpstr>Wingdings</vt:lpstr>
      <vt:lpstr>2_Office 365 PPT Template - 2017</vt:lpstr>
      <vt:lpstr>Build a basic Connector</vt:lpstr>
      <vt:lpstr>PowerPoint Presentation</vt:lpstr>
      <vt:lpstr>Connector Registration and Configuration </vt:lpstr>
      <vt:lpstr>Inline Connector Experience (Preview)</vt:lpstr>
      <vt:lpstr>Developing a Configuration page</vt:lpstr>
      <vt:lpstr>Configuration page</vt:lpstr>
      <vt:lpstr>Security Requirements</vt:lpstr>
      <vt:lpstr>Storage Requirements</vt:lpstr>
      <vt:lpstr>Interacting with external services</vt:lpstr>
      <vt:lpstr>Demo Add Connector functionality to existing web site</vt:lpstr>
      <vt:lpstr>Summary</vt:lpstr>
      <vt:lpstr>Thank you</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a basic Connector</dc:title>
  <dc:subject>&lt;Speech title here&gt;</dc:subject>
  <dc:creator>Paul Schaeflein</dc:creator>
  <cp:keywords/>
  <dc:description>Template: Angela Powell; ZUM Communications
Formatting: 
Audience Type:</dc:description>
  <cp:lastModifiedBy>Tenant Administrator</cp:lastModifiedBy>
  <cp:revision>14</cp:revision>
  <dcterms:created xsi:type="dcterms:W3CDTF">2017-11-08T02:40:07Z</dcterms:created>
  <dcterms:modified xsi:type="dcterms:W3CDTF">2018-12-12T17:35:05Z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0x010100D3ABF6C041D593459317999ECA83895D</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suzanz@microsoft.com</vt:lpwstr>
  </property>
  <property fmtid="{D5CDD505-2E9C-101B-9397-08002B2CF9AE}" pid="15" name="MSIP_Label_f42aa342-8706-4288-bd11-ebb85995028c_SetDate">
    <vt:lpwstr>2017-10-06T07:26:31.3884153-07:00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